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4"/>
  </p:sldMasterIdLst>
  <p:notesMasterIdLst>
    <p:notesMasterId r:id="rId21"/>
  </p:notesMasterIdLst>
  <p:sldIdLst>
    <p:sldId id="256" r:id="rId5"/>
    <p:sldId id="258" r:id="rId6"/>
    <p:sldId id="257" r:id="rId7"/>
    <p:sldId id="296" r:id="rId8"/>
    <p:sldId id="261" r:id="rId9"/>
    <p:sldId id="267" r:id="rId10"/>
    <p:sldId id="264" r:id="rId11"/>
    <p:sldId id="265" r:id="rId12"/>
    <p:sldId id="266" r:id="rId13"/>
    <p:sldId id="275" r:id="rId14"/>
    <p:sldId id="271" r:id="rId15"/>
    <p:sldId id="276" r:id="rId16"/>
    <p:sldId id="272" r:id="rId17"/>
    <p:sldId id="297" r:id="rId18"/>
    <p:sldId id="281" r:id="rId19"/>
    <p:sldId id="278" r:id="rId20"/>
  </p:sldIdLst>
  <p:sldSz cx="9144000" cy="5143500" type="screen16x9"/>
  <p:notesSz cx="6858000" cy="9144000"/>
  <p:embeddedFontLst>
    <p:embeddedFont>
      <p:font typeface="Barlow" panose="00000500000000000000" pitchFamily="2" charset="0"/>
      <p:regular r:id="rId22"/>
      <p:bold r:id="rId23"/>
      <p:italic r:id="rId24"/>
      <p:boldItalic r:id="rId25"/>
    </p:embeddedFont>
    <p:embeddedFont>
      <p:font typeface="Barlow Light" panose="00000400000000000000" pitchFamily="2" charset="0"/>
      <p:regular r:id="rId26"/>
      <p:bold r:id="rId27"/>
      <p:italic r:id="rId28"/>
      <p:boldItalic r:id="rId29"/>
    </p:embeddedFont>
    <p:embeddedFont>
      <p:font typeface="Calibri" panose="020F0502020204030204" pitchFamily="34" charset="0"/>
      <p:regular r:id="rId30"/>
      <p:bold r:id="rId31"/>
      <p:italic r:id="rId32"/>
      <p:boldItalic r:id="rId33"/>
    </p:embeddedFont>
    <p:embeddedFont>
      <p:font typeface="Helvetica" panose="020B0604020202020204" pitchFamily="34" charset="0"/>
      <p:regular r:id="rId34"/>
      <p:bold r:id="rId35"/>
      <p:italic r:id="rId36"/>
      <p:boldItalic r:id="rId37"/>
    </p:embeddedFont>
    <p:embeddedFont>
      <p:font typeface="Miriam Libre" panose="00000500000000000000" pitchFamily="2" charset="-79"/>
      <p:regular r:id="rId38"/>
      <p:bold r:id="rId39"/>
    </p:embeddedFont>
    <p:embeddedFont>
      <p:font typeface="Nunito Sans" pitchFamily="2" charset="0"/>
      <p:regular r:id="rId40"/>
      <p:bold r:id="rId41"/>
      <p:italic r:id="rId42"/>
      <p:boldItalic r:id="rId43"/>
    </p:embeddedFont>
    <p:embeddedFont>
      <p:font typeface="Work Sans"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AD86"/>
    <a:srgbClr val="B9D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17204A-C16A-4DA7-A46A-877FAB5B5CA9}" v="98" dt="2022-06-02T20:07:59.289"/>
  </p1510:revLst>
</p1510:revInfo>
</file>

<file path=ppt/tableStyles.xml><?xml version="1.0" encoding="utf-8"?>
<a:tblStyleLst xmlns:a="http://schemas.openxmlformats.org/drawingml/2006/main" def="{D5908D26-7AD2-4BE2-8D46-7E80C61A5C3D}">
  <a:tblStyle styleId="{D5908D26-7AD2-4BE2-8D46-7E80C61A5C3D}"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9EC53F3-C09D-45E3-81C7-79E32D511B3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75377" autoAdjust="0"/>
  </p:normalViewPr>
  <p:slideViewPr>
    <p:cSldViewPr snapToGrid="0">
      <p:cViewPr varScale="1">
        <p:scale>
          <a:sx n="85" d="100"/>
          <a:sy n="85" d="100"/>
        </p:scale>
        <p:origin x="128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8.fntdata"/><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4" Type="http://schemas.openxmlformats.org/officeDocument/2006/relationships/font" Target="fonts/font23.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0" Type="http://schemas.openxmlformats.org/officeDocument/2006/relationships/slide" Target="slides/slide16.xml"/><Relationship Id="rId41" Type="http://schemas.openxmlformats.org/officeDocument/2006/relationships/font" Target="fonts/font20.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pn.paymentus.com/cp/tvdc"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cs typeface="Calibri"/>
              </a:rPr>
              <a:t>Our customer service journey </a:t>
            </a:r>
            <a:endParaRPr lang="en-US"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Will help reduce department silos. Important to note that department experts will need to handle all escalations first and second point of contact when knowledge articles and first point of contact can’t answer the Inquiry/Concern. Goal is to reduce the number of transferred calls. First point of contact to answer FAQ’s by using the knowledge base articles and Common FAQ’s, as well as the history in the CRM if they are following up.</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marR="28575">
              <a:spcBef>
                <a:spcPts val="600"/>
              </a:spcBef>
              <a:spcAft>
                <a:spcPts val="600"/>
              </a:spcAft>
            </a:pPr>
            <a:r>
              <a:rPr lang="en-US" sz="1100" dirty="0">
                <a:effectLst/>
                <a:latin typeface="Arial" panose="020B0604020202020204" pitchFamily="34" charset="0"/>
                <a:ea typeface="Calibri" panose="020F0502020204030204" pitchFamily="34" charset="0"/>
                <a:cs typeface="Arial" panose="020B0604020202020204" pitchFamily="34" charset="0"/>
              </a:rPr>
              <a:t>Many municipalities are rightly considering moving services online because customer expectations have changed.  Not only has COVID reduced the desire for personal interactions and shown how offering services digitally can work, but the reality is also that many citizens today rely on their devices as a way of life.</a:t>
            </a:r>
            <a:endParaRPr lang="en-CA" sz="1100" dirty="0">
              <a:effectLst/>
              <a:latin typeface="Arial" panose="020B0604020202020204" pitchFamily="34" charset="0"/>
              <a:ea typeface="Calibri" panose="020F0502020204030204" pitchFamily="34" charset="0"/>
              <a:cs typeface="Arial" panose="020B0604020202020204" pitchFamily="34" charset="0"/>
            </a:endParaRPr>
          </a:p>
          <a:p>
            <a:pPr marR="28575">
              <a:spcBef>
                <a:spcPts val="600"/>
              </a:spcBef>
              <a:spcAft>
                <a:spcPts val="600"/>
              </a:spcAft>
            </a:pPr>
            <a:r>
              <a:rPr lang="en-US" sz="1100" dirty="0">
                <a:effectLst/>
                <a:latin typeface="Arial" panose="020B0604020202020204" pitchFamily="34" charset="0"/>
                <a:ea typeface="Calibri" panose="020F0502020204030204" pitchFamily="34" charset="0"/>
                <a:cs typeface="Arial" panose="020B0604020202020204" pitchFamily="34" charset="0"/>
              </a:rPr>
              <a:t>We have all moved from the situation 25 years ago – where booking a flight was so complex, you needed a travel agent to do it for you – to a world in which you can book your own flight with a few taps on your smartphone from anywhere and at any time.</a:t>
            </a:r>
            <a:endParaRPr lang="en-CA" sz="1100" dirty="0">
              <a:effectLst/>
              <a:latin typeface="Arial" panose="020B0604020202020204" pitchFamily="34" charset="0"/>
              <a:ea typeface="Calibri" panose="020F0502020204030204" pitchFamily="34" charset="0"/>
              <a:cs typeface="Arial" panose="020B0604020202020204" pitchFamily="34" charset="0"/>
            </a:endParaRPr>
          </a:p>
          <a:p>
            <a:pPr marR="28575">
              <a:spcBef>
                <a:spcPts val="600"/>
              </a:spcBef>
              <a:spcAft>
                <a:spcPts val="600"/>
              </a:spcAft>
            </a:pPr>
            <a:r>
              <a:rPr lang="en-US"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Think of all the service industries and about how technology/digital has changed them:</a:t>
            </a:r>
            <a:endParaRPr lang="en-CA" sz="1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Symbol" panose="05050102010706020507" pitchFamily="18" charset="2"/>
              <a:buChar char=""/>
            </a:pPr>
            <a:r>
              <a:rPr lang="en-CA" sz="1100" dirty="0">
                <a:solidFill>
                  <a:srgbClr val="000000"/>
                </a:solidFill>
                <a:effectLst/>
                <a:latin typeface="Arial" panose="020B0604020202020204" pitchFamily="34" charset="0"/>
                <a:ea typeface="Calibri" panose="020F0502020204030204" pitchFamily="34" charset="0"/>
                <a:cs typeface="Arial" panose="020B0604020202020204" pitchFamily="34" charset="0"/>
              </a:rPr>
              <a:t>Finance – Online and smartphone banking, online trading.</a:t>
            </a:r>
          </a:p>
          <a:p>
            <a:pPr marL="342900" lvl="0" indent="-342900">
              <a:spcBef>
                <a:spcPts val="600"/>
              </a:spcBef>
              <a:spcAft>
                <a:spcPts val="600"/>
              </a:spcAft>
              <a:buFont typeface="Symbol" panose="05050102010706020507" pitchFamily="18" charset="2"/>
              <a:buChar char=""/>
            </a:pPr>
            <a:r>
              <a:rPr lang="en-CA" sz="1100" dirty="0">
                <a:solidFill>
                  <a:srgbClr val="000000"/>
                </a:solidFill>
                <a:effectLst/>
                <a:latin typeface="Arial" panose="020B0604020202020204" pitchFamily="34" charset="0"/>
                <a:ea typeface="Calibri" panose="020F0502020204030204" pitchFamily="34" charset="0"/>
                <a:cs typeface="Arial" panose="020B0604020202020204" pitchFamily="34" charset="0"/>
              </a:rPr>
              <a:t>Exercise – Online classes.</a:t>
            </a:r>
          </a:p>
          <a:p>
            <a:pPr marL="342900" lvl="0" indent="-342900">
              <a:spcBef>
                <a:spcPts val="600"/>
              </a:spcBef>
              <a:spcAft>
                <a:spcPts val="600"/>
              </a:spcAft>
              <a:buFont typeface="Symbol" panose="05050102010706020507" pitchFamily="18" charset="2"/>
              <a:buChar char=""/>
            </a:pPr>
            <a:r>
              <a:rPr lang="en-CA" sz="1100" dirty="0">
                <a:solidFill>
                  <a:srgbClr val="000000"/>
                </a:solidFill>
                <a:effectLst/>
                <a:latin typeface="Arial" panose="020B0604020202020204" pitchFamily="34" charset="0"/>
                <a:ea typeface="Calibri" panose="020F0502020204030204" pitchFamily="34" charset="0"/>
                <a:cs typeface="Arial" panose="020B0604020202020204" pitchFamily="34" charset="0"/>
              </a:rPr>
              <a:t>Education – Online school, remote tutoring.</a:t>
            </a:r>
          </a:p>
          <a:p>
            <a:pPr marR="28575">
              <a:spcBef>
                <a:spcPts val="600"/>
              </a:spcBef>
              <a:spcAft>
                <a:spcPts val="600"/>
              </a:spcAft>
            </a:pPr>
            <a:r>
              <a:rPr lang="en-US" sz="1100" dirty="0">
                <a:effectLst/>
                <a:latin typeface="Arial" panose="020B0604020202020204" pitchFamily="34" charset="0"/>
                <a:ea typeface="Calibri" panose="020F0502020204030204" pitchFamily="34" charset="0"/>
                <a:cs typeface="Arial" panose="020B0604020202020204" pitchFamily="34" charset="0"/>
              </a:rPr>
              <a:t>Unquestionably, we are in the </a:t>
            </a:r>
            <a:r>
              <a:rPr lang="en-US" sz="1100" i="1" dirty="0">
                <a:effectLst/>
                <a:latin typeface="Arial" panose="020B0604020202020204" pitchFamily="34" charset="0"/>
                <a:ea typeface="Calibri" panose="020F0502020204030204" pitchFamily="34" charset="0"/>
                <a:cs typeface="Arial" panose="020B0604020202020204" pitchFamily="34" charset="0"/>
              </a:rPr>
              <a:t>smartphone and internet era</a:t>
            </a:r>
            <a:r>
              <a:rPr lang="en-US" sz="1100" dirty="0">
                <a:effectLst/>
                <a:latin typeface="Arial" panose="020B0604020202020204" pitchFamily="34" charset="0"/>
                <a:ea typeface="Calibri" panose="020F0502020204030204" pitchFamily="34" charset="0"/>
                <a:cs typeface="Arial" panose="020B0604020202020204" pitchFamily="34" charset="0"/>
              </a:rPr>
              <a:t> and </a:t>
            </a:r>
            <a:r>
              <a:rPr lang="en-US"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has changed customers’ expectations about what service looks like today. </a:t>
            </a:r>
            <a:r>
              <a:rPr lang="en-US" sz="1100" dirty="0">
                <a:effectLst/>
                <a:latin typeface="Arial" panose="020B0604020202020204" pitchFamily="34" charset="0"/>
                <a:ea typeface="Calibri" panose="020F0502020204030204" pitchFamily="34" charset="0"/>
                <a:cs typeface="Arial" panose="020B0604020202020204" pitchFamily="34" charset="0"/>
              </a:rPr>
              <a:t>Delivering online has become </a:t>
            </a:r>
            <a:r>
              <a:rPr lang="en-US" sz="1100" i="1" dirty="0">
                <a:effectLst/>
                <a:latin typeface="Arial" panose="020B0604020202020204" pitchFamily="34" charset="0"/>
                <a:ea typeface="Calibri" panose="020F0502020204030204" pitchFamily="34" charset="0"/>
                <a:cs typeface="Arial" panose="020B0604020202020204" pitchFamily="34" charset="0"/>
              </a:rPr>
              <a:t>the way</a:t>
            </a:r>
            <a:r>
              <a:rPr lang="en-US" sz="1100" dirty="0">
                <a:effectLst/>
                <a:latin typeface="Arial" panose="020B0604020202020204" pitchFamily="34" charset="0"/>
                <a:ea typeface="Calibri" panose="020F0502020204030204" pitchFamily="34" charset="0"/>
                <a:cs typeface="Arial" panose="020B0604020202020204" pitchFamily="34" charset="0"/>
              </a:rPr>
              <a:t> that services are delivered in the 21</a:t>
            </a:r>
            <a:r>
              <a:rPr lang="en-US" sz="1100" baseline="30000" dirty="0">
                <a:effectLst/>
                <a:latin typeface="Arial" panose="020B0604020202020204" pitchFamily="34" charset="0"/>
                <a:ea typeface="Calibri" panose="020F0502020204030204" pitchFamily="34" charset="0"/>
                <a:cs typeface="Arial" panose="020B0604020202020204" pitchFamily="34" charset="0"/>
              </a:rPr>
              <a:t>st</a:t>
            </a:r>
            <a:r>
              <a:rPr lang="en-US" sz="1100" dirty="0">
                <a:effectLst/>
                <a:latin typeface="Arial" panose="020B0604020202020204" pitchFamily="34" charset="0"/>
                <a:ea typeface="Calibri" panose="020F0502020204030204" pitchFamily="34" charset="0"/>
                <a:cs typeface="Arial" panose="020B0604020202020204" pitchFamily="34" charset="0"/>
              </a:rPr>
              <a:t> century.</a:t>
            </a:r>
          </a:p>
          <a:p>
            <a:pPr marR="28575">
              <a:spcBef>
                <a:spcPts val="600"/>
              </a:spcBef>
              <a:spcAft>
                <a:spcPts val="600"/>
              </a:spcAft>
            </a:pPr>
            <a:r>
              <a:rPr lang="en-US" sz="1100" dirty="0">
                <a:effectLst/>
                <a:latin typeface="Arial" panose="020B0604020202020204" pitchFamily="34" charset="0"/>
                <a:ea typeface="Calibri" panose="020F0502020204030204" pitchFamily="34" charset="0"/>
                <a:cs typeface="Arial" panose="020B0604020202020204" pitchFamily="34" charset="0"/>
              </a:rPr>
              <a:t>However w</a:t>
            </a:r>
            <a:r>
              <a:rPr lang="en-US" sz="1100" dirty="0">
                <a:latin typeface="Arial" panose="020B0604020202020204" pitchFamily="34" charset="0"/>
                <a:ea typeface="Calibri" panose="020F0502020204030204" pitchFamily="34" charset="0"/>
                <a:cs typeface="Arial" panose="020B0604020202020204" pitchFamily="34" charset="0"/>
              </a:rPr>
              <a:t>e at the township need offer services in multiple ways including online, in person and phone, now and into the future. </a:t>
            </a:r>
          </a:p>
          <a:p>
            <a:pPr marL="342900" lvl="0" indent="-342900" fontAlgn="base">
              <a:lnSpc>
                <a:spcPct val="107000"/>
              </a:lnSpc>
              <a:buFont typeface="Symbol" panose="05050102010706020507" pitchFamily="18" charset="2"/>
              <a:buChar char=""/>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To increase internal efficiencies by eliminating manual paper-based processes through automation  </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buFont typeface="Symbol" panose="05050102010706020507" pitchFamily="18" charset="2"/>
              <a:buChar char=""/>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To improve and enhance the customer experience by providing timely services through online options available 24/7/365 </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buFont typeface="Symbol" panose="05050102010706020507" pitchFamily="18" charset="2"/>
              <a:buChar char=""/>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To limit knowledge loss by providing a knowledge repository as well as knowledge base articles where all related information is easily accessible and available to both the residents and internal staff of the Townships. </a:t>
            </a:r>
          </a:p>
          <a:p>
            <a:pPr marL="342900" lvl="0" indent="-342900" fontAlgn="base">
              <a:lnSpc>
                <a:spcPct val="107000"/>
              </a:lnSpc>
              <a:buFont typeface="Symbol" panose="05050102010706020507" pitchFamily="18" charset="2"/>
              <a:buChar char=""/>
            </a:pPr>
            <a:r>
              <a:rPr lang="en-CA" sz="1100" dirty="0">
                <a:effectLst/>
                <a:latin typeface="Arial" panose="020B0604020202020204" pitchFamily="34" charset="0"/>
                <a:ea typeface="Times New Roman" panose="02020603050405020304" pitchFamily="18" charset="0"/>
                <a:cs typeface="Times New Roman" panose="02020603050405020304" pitchFamily="18" charset="0"/>
              </a:rPr>
              <a:t>To be aware how there is a need to continue to keep pace with technology and Covid19 both identified the need to find alternate ways to deliver services</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CA" sz="1100" dirty="0">
                <a:latin typeface="Barlow" panose="00000500000000000000" pitchFamily="2" charset="0"/>
              </a:rPr>
              <a:t>Strategic plan directive – commitment to continue to update and modernize service delivery through corporate IT strategy </a:t>
            </a:r>
          </a:p>
          <a:p>
            <a:pPr marL="285750" indent="-285750">
              <a:buFont typeface="Arial" panose="020B0604020202020204" pitchFamily="34" charset="0"/>
              <a:buChar char="•"/>
            </a:pPr>
            <a:r>
              <a:rPr lang="en-CA" sz="1100" dirty="0">
                <a:latin typeface="Barlow" panose="00000500000000000000" pitchFamily="2" charset="0"/>
              </a:rPr>
              <a:t>IT Strategy Workshops with staff</a:t>
            </a:r>
          </a:p>
          <a:p>
            <a:pPr marL="285750" indent="-285750">
              <a:buFont typeface="Arial" panose="020B0604020202020204" pitchFamily="34" charset="0"/>
              <a:buChar char="•"/>
            </a:pPr>
            <a:r>
              <a:rPr lang="en-CA" sz="1100" dirty="0">
                <a:latin typeface="Barlow" panose="00000500000000000000" pitchFamily="2" charset="0"/>
              </a:rPr>
              <a:t>Speak up Scugog and communications campaign </a:t>
            </a:r>
          </a:p>
          <a:p>
            <a:pPr marL="285750" indent="-285750">
              <a:buFont typeface="Arial" panose="020B0604020202020204" pitchFamily="34" charset="0"/>
              <a:buChar char="•"/>
            </a:pPr>
            <a:r>
              <a:rPr lang="en-CA" sz="1100" dirty="0">
                <a:latin typeface="Barlow" panose="00000500000000000000" pitchFamily="2" charset="0"/>
              </a:rPr>
              <a:t>Council sessions</a:t>
            </a:r>
          </a:p>
          <a:p>
            <a:pPr marL="285750" indent="-285750">
              <a:buFont typeface="Arial" panose="020B0604020202020204" pitchFamily="34" charset="0"/>
              <a:buChar char="•"/>
            </a:pPr>
            <a:r>
              <a:rPr lang="en-CA" sz="1100" dirty="0">
                <a:latin typeface="Barlow" panose="00000500000000000000" pitchFamily="2" charset="0"/>
              </a:rPr>
              <a:t>Demos</a:t>
            </a:r>
          </a:p>
          <a:p>
            <a:pPr marL="285750" indent="-285750">
              <a:buFont typeface="Arial" panose="020B0604020202020204" pitchFamily="34" charset="0"/>
              <a:buChar char="•"/>
            </a:pPr>
            <a:r>
              <a:rPr lang="en-CA" sz="1100" dirty="0">
                <a:latin typeface="Barlow" panose="00000500000000000000" pitchFamily="2" charset="0"/>
              </a:rPr>
              <a:t>Open sessions</a:t>
            </a:r>
          </a:p>
          <a:p>
            <a:endParaRPr lang="en-CA" dirty="0"/>
          </a:p>
        </p:txBody>
      </p:sp>
    </p:spTree>
    <p:extLst>
      <p:ext uri="{BB962C8B-B14F-4D97-AF65-F5344CB8AC3E}">
        <p14:creationId xmlns:p14="http://schemas.microsoft.com/office/powerpoint/2010/main" val="46439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cs typeface="Calibri"/>
              </a:rPr>
              <a:t>- step by step and continue to communicate as things evolve </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stats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A" dirty="0"/>
              <a:t>Resident's can easily submit feedback through the online form or utilize accessible features on the website if needed</a:t>
            </a:r>
          </a:p>
          <a:p>
            <a:endParaRPr lang="en-CA"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dirty="0"/>
              <a:t>in early 2020 we did a website refresh to ensure our website was more accessible and user friendly </a:t>
            </a:r>
          </a:p>
          <a:p>
            <a:r>
              <a:rPr lang="en-CA" sz="2400" dirty="0"/>
              <a:t>Online fillable forms (in progress &amp; ongoing)</a:t>
            </a:r>
          </a:p>
          <a:p>
            <a:pPr lvl="1"/>
            <a:r>
              <a:rPr lang="en-US" sz="2000" b="0" i="0" dirty="0">
                <a:solidFill>
                  <a:srgbClr val="555555"/>
                </a:solidFill>
                <a:effectLst/>
                <a:latin typeface="Helvetica" panose="020B0604020202020204" pitchFamily="34" charset="0"/>
              </a:rPr>
              <a:t>additional online fillable forms will be added to our website to make the submission of various forms quicker and easier, saving time and effort. </a:t>
            </a:r>
            <a:r>
              <a:rPr lang="en-CA" sz="2000" b="0" i="0" dirty="0">
                <a:solidFill>
                  <a:srgbClr val="555555"/>
                </a:solidFill>
                <a:effectLst/>
                <a:latin typeface="Helvetica" panose="020B0604020202020204" pitchFamily="34" charset="0"/>
              </a:rPr>
              <a:t>E-Commerce will be incorporated where applicable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CA" sz="2000" dirty="0"/>
              <a:t>We are continue to add more online fillable forms to our website and incorporate e-</a:t>
            </a:r>
            <a:r>
              <a:rPr lang="en-CA" sz="2000" dirty="0" err="1"/>
              <a:t>comcmerce</a:t>
            </a:r>
            <a:r>
              <a:rPr lang="en-CA" sz="2000" dirty="0"/>
              <a:t>. Residents can now submit a Freedom of Information request online and pay for it in one transaction, immediately starting the processing time. </a:t>
            </a:r>
          </a:p>
          <a:p>
            <a:pPr lvl="1"/>
            <a:endParaRPr lang="en-CA" sz="200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CA" dirty="0"/>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R="28575">
              <a:spcBef>
                <a:spcPts val="600"/>
              </a:spcBef>
              <a:spcAft>
                <a:spcPts val="600"/>
              </a:spcAft>
            </a:pPr>
            <a:r>
              <a:rPr lang="en-US" sz="1100" dirty="0">
                <a:effectLst/>
                <a:latin typeface="Arial" panose="020B0604020202020204" pitchFamily="34" charset="0"/>
                <a:ea typeface="Calibri" panose="020F0502020204030204" pitchFamily="34" charset="0"/>
                <a:cs typeface="Arial" panose="020B0604020202020204" pitchFamily="34" charset="0"/>
              </a:rPr>
              <a:t>In fall of 2021, the Township retained a third-party consultant to develop an IT Strategy and Five-Year Roadmap. As digital services should really be designed with the customer in mind, the project team also consulted with the community through various means. Engagement through the “myscugog.ca” portal invited participants to share their thoughts or ideas as well as to participate in an online survey.</a:t>
            </a:r>
            <a:endParaRPr lang="en-CA" sz="1100" dirty="0">
              <a:effectLst/>
              <a:latin typeface="Arial" panose="020B0604020202020204" pitchFamily="34" charset="0"/>
              <a:ea typeface="Calibri" panose="020F0502020204030204" pitchFamily="34" charset="0"/>
              <a:cs typeface="Arial" panose="020B0604020202020204" pitchFamily="34" charset="0"/>
            </a:endParaRPr>
          </a:p>
          <a:p>
            <a:pPr marR="28575">
              <a:spcBef>
                <a:spcPts val="600"/>
              </a:spcBef>
              <a:spcAft>
                <a:spcPts val="600"/>
              </a:spcAft>
            </a:pPr>
            <a:r>
              <a:rPr lang="en-US" sz="1100" dirty="0">
                <a:effectLst/>
                <a:latin typeface="Arial" panose="020B0604020202020204" pitchFamily="34" charset="0"/>
                <a:ea typeface="Calibri" panose="020F0502020204030204" pitchFamily="34" charset="0"/>
                <a:cs typeface="Arial" panose="020B0604020202020204" pitchFamily="34" charset="0"/>
              </a:rPr>
              <a:t>Over 184 responses were received from both residents and local businesses. A virtual Open House was held where the project team was able to focus in on some of the ideas to gain an even better perspective of the community requirements for digital services.</a:t>
            </a:r>
          </a:p>
          <a:p>
            <a:pPr marR="28575">
              <a:spcBef>
                <a:spcPts val="600"/>
              </a:spcBef>
              <a:spcAft>
                <a:spcPts val="600"/>
              </a:spcAft>
            </a:pPr>
            <a:r>
              <a:rPr lang="en-US" sz="1100" dirty="0">
                <a:latin typeface="Arial" panose="020B0604020202020204" pitchFamily="34" charset="0"/>
                <a:ea typeface="Calibri" panose="020F0502020204030204" pitchFamily="34" charset="0"/>
                <a:cs typeface="Arial" panose="020B0604020202020204" pitchFamily="34" charset="0"/>
              </a:rPr>
              <a:t>We are using what we heard to continue to enhance our customer service. </a:t>
            </a:r>
            <a:endParaRPr lang="en-CA" sz="1100" dirty="0">
              <a:effectLst/>
              <a:latin typeface="Arial" panose="020B060402020202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5ed75ccf_0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A" dirty="0"/>
              <a:t>The Township added online payments to the website.</a:t>
            </a:r>
          </a:p>
          <a:p>
            <a:endParaRPr lang="en-CA" dirty="0"/>
          </a:p>
          <a:p>
            <a:pPr algn="l"/>
            <a:r>
              <a:rPr lang="en-US" b="0" i="0" dirty="0">
                <a:solidFill>
                  <a:srgbClr val="000000"/>
                </a:solidFill>
                <a:effectLst/>
                <a:latin typeface="Nunito Sans" pitchFamily="2" charset="0"/>
              </a:rPr>
              <a:t>Residents can now pay their property taxes and othe</a:t>
            </a:r>
            <a:r>
              <a:rPr lang="en-US" dirty="0">
                <a:solidFill>
                  <a:srgbClr val="000000"/>
                </a:solidFill>
                <a:latin typeface="Nunito Sans" pitchFamily="2" charset="0"/>
              </a:rPr>
              <a:t>r services </a:t>
            </a:r>
            <a:r>
              <a:rPr lang="en-US" b="0" i="0" dirty="0">
                <a:solidFill>
                  <a:srgbClr val="000000"/>
                </a:solidFill>
                <a:effectLst/>
                <a:latin typeface="Nunito Sans" pitchFamily="2" charset="0"/>
              </a:rPr>
              <a:t>with your credit card using </a:t>
            </a:r>
            <a:r>
              <a:rPr lang="en-US" b="1" i="0" u="none" strike="noStrike" dirty="0" err="1">
                <a:solidFill>
                  <a:srgbClr val="0074A6"/>
                </a:solidFill>
                <a:effectLst/>
                <a:latin typeface="Nunito Sans" pitchFamily="2" charset="0"/>
                <a:hlinkClick r:id="rId3" tooltip="Open new window to view Paymentus"/>
              </a:rPr>
              <a:t>Paymentus</a:t>
            </a:r>
            <a:r>
              <a:rPr lang="en-US" b="0" i="0" dirty="0">
                <a:solidFill>
                  <a:srgbClr val="000000"/>
                </a:solidFill>
                <a:effectLst/>
                <a:latin typeface="Nunito Sans" pitchFamily="2" charset="0"/>
              </a:rPr>
              <a:t>, a third-party service provider, which enables credit card holders to make property tax payments with Visa, Mastercard, or American Express. There is a 2.5 per cent service fee payable to </a:t>
            </a:r>
            <a:r>
              <a:rPr lang="en-US" b="0" i="0" dirty="0" err="1">
                <a:solidFill>
                  <a:srgbClr val="000000"/>
                </a:solidFill>
                <a:effectLst/>
                <a:latin typeface="Nunito Sans" pitchFamily="2" charset="0"/>
              </a:rPr>
              <a:t>Paymentus</a:t>
            </a:r>
            <a:r>
              <a:rPr lang="en-US" b="0" i="0" dirty="0">
                <a:solidFill>
                  <a:srgbClr val="000000"/>
                </a:solidFill>
                <a:effectLst/>
                <a:latin typeface="Nunito Sans" pitchFamily="2" charset="0"/>
              </a:rPr>
              <a:t> in order to use this service.</a:t>
            </a:r>
            <a:endParaRPr lang="en-CA" b="0" i="0" dirty="0">
              <a:solidFill>
                <a:srgbClr val="000000"/>
              </a:solidFill>
              <a:effectLst/>
              <a:latin typeface="Nunito Sans" pitchFamily="2" charset="0"/>
            </a:endParaRPr>
          </a:p>
          <a:p>
            <a:pPr algn="l"/>
            <a:endParaRPr lang="en-CA" dirty="0">
              <a:solidFill>
                <a:srgbClr val="000000"/>
              </a:solidFill>
              <a:latin typeface="Nunito Sans" pitchFamily="2" charset="0"/>
            </a:endParaRPr>
          </a:p>
          <a:p>
            <a:pPr algn="l"/>
            <a:r>
              <a:rPr lang="en-US" b="0" i="0" dirty="0">
                <a:solidFill>
                  <a:srgbClr val="000000"/>
                </a:solidFill>
                <a:effectLst/>
                <a:latin typeface="Nunito Sans" pitchFamily="2" charset="0"/>
              </a:rPr>
              <a:t>In addition, some of our forms have e-commerce built into them. </a:t>
            </a:r>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A" dirty="0"/>
              <a:t>Our recreation guide is now available online and residents can register for programs online all in one step through the use of </a:t>
            </a:r>
            <a:r>
              <a:rPr lang="en-CA" dirty="0" err="1"/>
              <a:t>Perfectminds</a:t>
            </a:r>
            <a:r>
              <a:rPr lang="en-CA" dirty="0"/>
              <a:t> </a:t>
            </a:r>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5ed75ccf_0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35ed75ccf_0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solidFill>
                  <a:srgbClr val="000000"/>
                </a:solidFill>
                <a:effectLst/>
                <a:latin typeface="Nunito Sans" pitchFamily="2" charset="0"/>
              </a:rPr>
              <a:t>success of our newly implemented online burn permits – with almost 400 permits issued. </a:t>
            </a:r>
            <a:endParaRPr lang="en-CA" dirty="0"/>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Township of Scugog is starting the switch from older tech and paper-based systems to digital, starting with our new building e-permits – a permit that can be filled out entirely online!</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These new building permits will provide a single point of contact to complete and track permits, allowing residents, contractors, and inspectors the access to easily check the status of their permits as well as follow-up on them and schedule inspections from one place!</a:t>
            </a:r>
          </a:p>
          <a:p>
            <a:pPr>
              <a:lnSpc>
                <a:spcPct val="107000"/>
              </a:lnSpc>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Planning and by-law to follow later this year. </a:t>
            </a:r>
            <a:endParaRPr lang="en-CA" sz="1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We will </a:t>
            </a:r>
            <a:r>
              <a:rPr lang="en-US" dirty="0" err="1"/>
              <a:t>con’t</a:t>
            </a:r>
            <a:r>
              <a:rPr lang="en-US" dirty="0"/>
              <a:t> to Harnessing technology to improve the customer experience</a:t>
            </a:r>
          </a:p>
          <a:p>
            <a:endParaRPr lang="en-CA" dirty="0"/>
          </a:p>
        </p:txBody>
      </p:sp>
    </p:spTree>
    <p:extLst>
      <p:ext uri="{BB962C8B-B14F-4D97-AF65-F5344CB8AC3E}">
        <p14:creationId xmlns:p14="http://schemas.microsoft.com/office/powerpoint/2010/main" val="2644069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dcac64e18e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dcac64e18e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A" sz="1200" dirty="0"/>
              <a:t>***customer service survey***circle back to engage on How are we serving you….(journey </a:t>
            </a:r>
            <a:r>
              <a:rPr lang="en-CA" sz="1200" dirty="0" err="1"/>
              <a:t>con’t</a:t>
            </a:r>
            <a:r>
              <a:rPr lang="en-CA" sz="1200" dirty="0"/>
              <a:t> ) </a:t>
            </a:r>
          </a:p>
          <a:p>
            <a:r>
              <a:rPr lang="en-CA" sz="1200" dirty="0"/>
              <a:t>New Phone System</a:t>
            </a:r>
          </a:p>
          <a:p>
            <a:r>
              <a:rPr lang="en-CA" sz="1200" dirty="0"/>
              <a:t>9 sites will be connected through 1 phone system</a:t>
            </a:r>
          </a:p>
          <a:p>
            <a:r>
              <a:rPr lang="en-CA" sz="1200" dirty="0"/>
              <a:t>Residents will be able to call the main office and be connected to other facilities directly without having to hang up and call</a:t>
            </a:r>
          </a:p>
          <a:p>
            <a:r>
              <a:rPr lang="en-CA" dirty="0"/>
              <a:t>For example you can call the SCRC to get information on the recreation program and than be transferred to the municipal office to get tax information and than transferred to fire department for information on your burn permit . </a:t>
            </a:r>
            <a:endParaRPr lang="en-CA" sz="1200" dirty="0"/>
          </a:p>
          <a:p>
            <a:endParaRPr lang="en-CA" dirty="0"/>
          </a:p>
          <a:p>
            <a:r>
              <a:rPr lang="en-CA" dirty="0"/>
              <a:t>Self- serve Kiosks</a:t>
            </a:r>
          </a:p>
          <a:p>
            <a:r>
              <a:rPr lang="en-US" b="0" i="0" dirty="0">
                <a:solidFill>
                  <a:srgbClr val="555555"/>
                </a:solidFill>
                <a:effectLst/>
                <a:latin typeface="Helvetica"/>
                <a:cs typeface="Helvetica"/>
              </a:rPr>
              <a:t>Self-serve kiosks for residents will be implemented in the fall to make accessing online services onsite at our facilities quicker and easier.</a:t>
            </a:r>
          </a:p>
          <a:p>
            <a:r>
              <a:rPr lang="en-US" dirty="0">
                <a:solidFill>
                  <a:srgbClr val="555555"/>
                </a:solidFill>
                <a:latin typeface="Helvetica"/>
                <a:cs typeface="Helvetica"/>
              </a:rPr>
              <a:t>Public input will be requested in the future </a:t>
            </a:r>
            <a:endParaRPr lang="en-CA" dirty="0"/>
          </a:p>
          <a:p>
            <a:r>
              <a:rPr lang="en-CA" dirty="0"/>
              <a:t>The Township will be implementing self service kiosks in some of our facilities later this year! This will allow residents to register for programs, look up information right in the facility. </a:t>
            </a:r>
          </a:p>
          <a:p>
            <a:r>
              <a:rPr lang="en-CA" dirty="0"/>
              <a:t>Public input will be requested in the near future.</a:t>
            </a:r>
          </a:p>
          <a:p>
            <a:endParaRPr lang="en-CA" dirty="0"/>
          </a:p>
          <a:p>
            <a:r>
              <a:rPr lang="en-CA" dirty="0"/>
              <a:t>Hybrid Council meetings</a:t>
            </a:r>
          </a:p>
          <a:p>
            <a:r>
              <a:rPr lang="en-CA" dirty="0"/>
              <a:t>We are making enhancements to our meeting rooms and council chambers to ensure we can offer resident seamless hybrid meeting options </a:t>
            </a:r>
          </a:p>
          <a:p>
            <a:r>
              <a:rPr lang="en-CA" dirty="0"/>
              <a:t>Council Chambers will be done later this spring and the meeting rooms this summer. Stay tune for more information </a:t>
            </a:r>
          </a:p>
          <a:p>
            <a:r>
              <a:rPr lang="en-CA" sz="2400" dirty="0"/>
              <a:t>Board Manager – </a:t>
            </a:r>
            <a:r>
              <a:rPr lang="en-CA" sz="2400" dirty="0">
                <a:highlight>
                  <a:srgbClr val="FFFF00"/>
                </a:highlight>
              </a:rPr>
              <a:t>coming soon – move to bottom</a:t>
            </a:r>
            <a:endParaRPr lang="en-CA" sz="1600" dirty="0">
              <a:solidFill>
                <a:srgbClr val="555555"/>
              </a:solidFill>
              <a:highlight>
                <a:srgbClr val="FFFF00"/>
              </a:highlight>
              <a:latin typeface="Helvetica" panose="020B0604020202020204" pitchFamily="34" charset="0"/>
            </a:endParaRPr>
          </a:p>
          <a:p>
            <a:pPr lvl="1"/>
            <a:r>
              <a:rPr lang="en-US" sz="1600" dirty="0">
                <a:solidFill>
                  <a:srgbClr val="555555"/>
                </a:solidFill>
                <a:latin typeface="Helvetica" panose="020B0604020202020204" pitchFamily="34" charset="0"/>
              </a:rPr>
              <a:t>Allow tracking of all things related to our boards and advisory committees including terms of references, agendas, minutes and appointees</a:t>
            </a:r>
            <a:endParaRPr lang="en-US" sz="1600" b="0" i="0" dirty="0">
              <a:solidFill>
                <a:srgbClr val="555555"/>
              </a:solidFill>
              <a:effectLst/>
              <a:latin typeface="Helvetica" panose="020B0604020202020204" pitchFamily="34" charset="0"/>
            </a:endParaRPr>
          </a:p>
          <a:p>
            <a:pPr lvl="1"/>
            <a:r>
              <a:rPr lang="en-US" sz="1600" b="0" i="0" dirty="0">
                <a:solidFill>
                  <a:srgbClr val="555555"/>
                </a:solidFill>
                <a:effectLst/>
                <a:latin typeface="Helvetica" panose="020B0604020202020204" pitchFamily="34" charset="0"/>
              </a:rPr>
              <a:t>Online sign up for committees</a:t>
            </a:r>
            <a:endParaRPr lang="en-US" sz="2000" b="0" i="0" dirty="0">
              <a:solidFill>
                <a:srgbClr val="555555"/>
              </a:solidFill>
              <a:effectLst/>
              <a:latin typeface="Helvetica" panose="020B0604020202020204" pitchFamily="34" charset="0"/>
            </a:endParaRPr>
          </a:p>
          <a:p>
            <a:endParaRPr lang="en-CA" dirty="0"/>
          </a:p>
          <a:p>
            <a:endParaRPr lang="en-CA" dirty="0"/>
          </a:p>
          <a:p>
            <a:r>
              <a:rPr lang="en-CA" dirty="0"/>
              <a:t>CRM </a:t>
            </a:r>
          </a:p>
          <a:p>
            <a:r>
              <a:rPr lang="en-US" sz="1200" dirty="0">
                <a:effectLst/>
                <a:latin typeface="Arial"/>
                <a:ea typeface="Calibri" panose="020F0502020204030204" pitchFamily="34" charset="0"/>
                <a:cs typeface="Times New Roman"/>
              </a:rPr>
              <a:t>Provide a single, user-friendly software solution to help modernize digital services to our residents and create efficiencies through improving backend and cross departmental processes.</a:t>
            </a:r>
            <a:r>
              <a:rPr lang="en-US" sz="1200" dirty="0">
                <a:latin typeface="Arial"/>
                <a:ea typeface="Calibri" panose="020F0502020204030204" pitchFamily="34" charset="0"/>
                <a:cs typeface="Times New Roman"/>
              </a:rPr>
              <a:t>  </a:t>
            </a:r>
            <a:endParaRPr lang="en-US" sz="1200" dirty="0">
              <a:latin typeface="Helvetica" panose="020B0604020202020204" pitchFamily="34" charset="0"/>
              <a:cs typeface="Helvetica"/>
            </a:endParaRPr>
          </a:p>
          <a:p>
            <a:r>
              <a:rPr lang="en-US" sz="1200" dirty="0">
                <a:latin typeface="Helvetica"/>
                <a:cs typeface="Helvetica"/>
              </a:rPr>
              <a:t>T</a:t>
            </a:r>
            <a:r>
              <a:rPr lang="en-US" sz="1200" b="0" i="0" dirty="0">
                <a:effectLst/>
                <a:latin typeface="Helvetica"/>
                <a:cs typeface="Helvetica"/>
              </a:rPr>
              <a:t>he submission of various inquiries quicker and easier, saving time and effort for both the public and staff.</a:t>
            </a:r>
            <a:r>
              <a:rPr lang="en-US" sz="1200" dirty="0">
                <a:latin typeface="Helvetica"/>
                <a:cs typeface="Helvetica"/>
              </a:rPr>
              <a:t> </a:t>
            </a:r>
            <a:endParaRPr lang="en-US" sz="1200" b="0" i="0" dirty="0">
              <a:effectLst/>
              <a:latin typeface="Helvetica" panose="020B0604020202020204" pitchFamily="34" charset="0"/>
              <a:cs typeface="Helvetica"/>
            </a:endParaRPr>
          </a:p>
          <a:p>
            <a:pPr algn="l"/>
            <a:r>
              <a:rPr lang="en-US" sz="1200" b="0" i="0" dirty="0">
                <a:effectLst/>
                <a:latin typeface="Helvetica"/>
                <a:cs typeface="Helvetica"/>
              </a:rPr>
              <a:t>Residents will be abl</a:t>
            </a:r>
            <a:r>
              <a:rPr lang="en-US" sz="1200" dirty="0">
                <a:latin typeface="Helvetica"/>
                <a:cs typeface="Helvetica"/>
              </a:rPr>
              <a:t>e to track service request statuses online</a:t>
            </a:r>
          </a:p>
          <a:p>
            <a:r>
              <a:rPr lang="en-US" sz="1200" b="0" i="0" dirty="0">
                <a:effectLst/>
                <a:latin typeface="Helvetica"/>
                <a:cs typeface="Helvetica"/>
              </a:rPr>
              <a:t>Will integrate into the Region’s mydurham</a:t>
            </a:r>
            <a:r>
              <a:rPr lang="en-US" sz="1200" dirty="0">
                <a:latin typeface="Helvetica"/>
                <a:cs typeface="Helvetica"/>
              </a:rPr>
              <a:t>311 in the future </a:t>
            </a:r>
          </a:p>
          <a:p>
            <a:pPr marL="742950" indent="-285750">
              <a:lnSpc>
                <a:spcPct val="115000"/>
              </a:lnSpc>
              <a:spcBef>
                <a:spcPts val="1000"/>
              </a:spcBef>
              <a:spcAft>
                <a:spcPts val="1000"/>
              </a:spcAft>
              <a:buFontTx/>
              <a:buChar char="-"/>
            </a:pPr>
            <a:r>
              <a:rPr lang="en-US" sz="1200" dirty="0">
                <a:effectLst/>
                <a:latin typeface="Arial" panose="020B0604020202020204" pitchFamily="34" charset="0"/>
                <a:ea typeface="Calibri" panose="020F0502020204030204" pitchFamily="34" charset="0"/>
                <a:cs typeface="Times New Roman" panose="02020603050405020304" pitchFamily="18" charset="0"/>
              </a:rPr>
              <a:t>to provide a single, user-friendly software solution to help modernize digital services to our residents and create efficiencies through improving backend and cross departmental processes.  </a:t>
            </a:r>
            <a:endParaRPr lang="en-CA" sz="1200" dirty="0">
              <a:latin typeface="Arial" panose="020B0604020202020204" pitchFamily="34" charset="0"/>
              <a:ea typeface="Calibri" panose="020F0502020204030204" pitchFamily="34" charset="0"/>
              <a:cs typeface="Times New Roman" panose="02020603050405020304" pitchFamily="18" charset="0"/>
            </a:endParaRPr>
          </a:p>
          <a:p>
            <a:pPr marL="742950" indent="-285750">
              <a:lnSpc>
                <a:spcPct val="115000"/>
              </a:lnSpc>
              <a:spcBef>
                <a:spcPts val="1000"/>
              </a:spcBef>
              <a:spcAft>
                <a:spcPts val="1000"/>
              </a:spcAft>
              <a:buFontTx/>
              <a:buChar char="-"/>
            </a:pPr>
            <a:r>
              <a:rPr lang="en-CA" sz="1200" dirty="0">
                <a:solidFill>
                  <a:srgbClr val="111111"/>
                </a:solidFill>
                <a:effectLst/>
                <a:latin typeface="Arial" panose="020B0604020202020204" pitchFamily="34" charset="0"/>
                <a:ea typeface="Calibri" panose="020F0502020204030204" pitchFamily="34" charset="0"/>
                <a:cs typeface="Times New Roman" panose="02020603050405020304" pitchFamily="18" charset="0"/>
              </a:rPr>
              <a:t>Residents will see </a:t>
            </a:r>
            <a:r>
              <a:rPr lang="en-US" sz="1200" dirty="0">
                <a:solidFill>
                  <a:srgbClr val="111111"/>
                </a:solidFill>
                <a:effectLst/>
                <a:latin typeface="Arial" panose="020B0604020202020204" pitchFamily="34" charset="0"/>
                <a:ea typeface="Calibri" panose="020F0502020204030204" pitchFamily="34" charset="0"/>
                <a:cs typeface="Arial" panose="020B0604020202020204" pitchFamily="34" charset="0"/>
              </a:rPr>
              <a:t>the improvement of customer engagement, by phone, in person or online access. </a:t>
            </a:r>
            <a:r>
              <a:rPr lang="en-US"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It will improve the ability to increase communication with customers, one stop resolution for many issues through easier access to digital and phone services, easier access to information for residents, quicker response times and ensure residents are able to track the status of service requests and the history of the request.</a:t>
            </a:r>
            <a:r>
              <a:rPr lang="en-US" sz="1200" dirty="0">
                <a:solidFill>
                  <a:srgbClr val="111111"/>
                </a:solidFill>
                <a:effectLst/>
                <a:latin typeface="Arial" panose="020B0604020202020204" pitchFamily="34" charset="0"/>
                <a:ea typeface="Calibri" panose="020F0502020204030204" pitchFamily="34" charset="0"/>
                <a:cs typeface="Arial" panose="020B0604020202020204" pitchFamily="34" charset="0"/>
              </a:rPr>
              <a:t> </a:t>
            </a:r>
          </a:p>
          <a:p>
            <a:pPr marL="742950" indent="-285750">
              <a:lnSpc>
                <a:spcPct val="115000"/>
              </a:lnSpc>
              <a:spcBef>
                <a:spcPts val="1000"/>
              </a:spcBef>
              <a:spcAft>
                <a:spcPts val="1000"/>
              </a:spcAft>
              <a:buFontTx/>
              <a:buChar char="-"/>
            </a:pPr>
            <a:r>
              <a:rPr lang="en-US" sz="1200" dirty="0">
                <a:effectLst/>
                <a:latin typeface="Arial" panose="020B0604020202020204" pitchFamily="34" charset="0"/>
                <a:ea typeface="Calibri" panose="020F0502020204030204" pitchFamily="34" charset="0"/>
                <a:cs typeface="Arial" panose="020B0604020202020204" pitchFamily="34" charset="0"/>
              </a:rPr>
              <a:t>The CRM initiative will create efficiencies for service delivery through modernization and automation of business processes across all departments.  </a:t>
            </a:r>
          </a:p>
          <a:p>
            <a:pPr marL="742950" indent="-285750">
              <a:lnSpc>
                <a:spcPct val="115000"/>
              </a:lnSpc>
              <a:spcBef>
                <a:spcPts val="1000"/>
              </a:spcBef>
              <a:spcAft>
                <a:spcPts val="1000"/>
              </a:spcAft>
              <a:buFontTx/>
              <a:buChar char="-"/>
            </a:pPr>
            <a:r>
              <a:rPr lang="en-US" sz="1200" dirty="0">
                <a:latin typeface="Arial" panose="020B0604020202020204" pitchFamily="34" charset="0"/>
                <a:ea typeface="Calibri" panose="020F0502020204030204" pitchFamily="34" charset="0"/>
                <a:cs typeface="Arial" panose="020B0604020202020204" pitchFamily="34" charset="0"/>
              </a:rPr>
              <a:t>3 phases – basic CRM and customer portal by end of September 2022; additional features to be added in phase 2 than phase 3 integration with the Region’s myDurham311</a:t>
            </a:r>
            <a:endParaRPr lang="en-CA" sz="1200" dirty="0">
              <a:effectLst/>
              <a:latin typeface="Arial" panose="020B0604020202020204" pitchFamily="34" charset="0"/>
              <a:ea typeface="Calibri" panose="020F0502020204030204" pitchFamily="34" charset="0"/>
              <a:cs typeface="Times New Roman" panose="02020603050405020304" pitchFamily="18" charset="0"/>
            </a:endParaRPr>
          </a:p>
          <a:p>
            <a:endParaRPr lang="en-US" sz="1200" b="0" i="0" dirty="0">
              <a:effectLst/>
              <a:latin typeface="Helvetica" panose="020B0604020202020204" pitchFamily="34" charset="0"/>
              <a:cs typeface="Helvetica"/>
            </a:endParaRPr>
          </a:p>
          <a:p>
            <a:endParaRPr lang="en-CA" dirty="0"/>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4600"/>
              <a:buNone/>
              <a:defRPr sz="4600">
                <a:solidFill>
                  <a:schemeClr val="dk1"/>
                </a:solidFill>
              </a:defRPr>
            </a:lvl1pPr>
            <a:lvl2pPr lvl="1" algn="ctr">
              <a:spcBef>
                <a:spcPts val="0"/>
              </a:spcBef>
              <a:spcAft>
                <a:spcPts val="0"/>
              </a:spcAft>
              <a:buClr>
                <a:schemeClr val="dk1"/>
              </a:buClr>
              <a:buSzPts val="4600"/>
              <a:buNone/>
              <a:defRPr sz="4600">
                <a:solidFill>
                  <a:schemeClr val="dk1"/>
                </a:solidFill>
              </a:defRPr>
            </a:lvl2pPr>
            <a:lvl3pPr lvl="2" algn="ctr">
              <a:spcBef>
                <a:spcPts val="0"/>
              </a:spcBef>
              <a:spcAft>
                <a:spcPts val="0"/>
              </a:spcAft>
              <a:buClr>
                <a:schemeClr val="dk1"/>
              </a:buClr>
              <a:buSzPts val="4600"/>
              <a:buNone/>
              <a:defRPr sz="4600">
                <a:solidFill>
                  <a:schemeClr val="dk1"/>
                </a:solidFill>
              </a:defRPr>
            </a:lvl3pPr>
            <a:lvl4pPr lvl="3" algn="ctr">
              <a:spcBef>
                <a:spcPts val="0"/>
              </a:spcBef>
              <a:spcAft>
                <a:spcPts val="0"/>
              </a:spcAft>
              <a:buClr>
                <a:schemeClr val="dk1"/>
              </a:buClr>
              <a:buSzPts val="4600"/>
              <a:buNone/>
              <a:defRPr sz="4600">
                <a:solidFill>
                  <a:schemeClr val="dk1"/>
                </a:solidFill>
              </a:defRPr>
            </a:lvl4pPr>
            <a:lvl5pPr lvl="4" algn="ctr">
              <a:spcBef>
                <a:spcPts val="0"/>
              </a:spcBef>
              <a:spcAft>
                <a:spcPts val="0"/>
              </a:spcAft>
              <a:buClr>
                <a:schemeClr val="dk1"/>
              </a:buClr>
              <a:buSzPts val="4600"/>
              <a:buNone/>
              <a:defRPr sz="4600">
                <a:solidFill>
                  <a:schemeClr val="dk1"/>
                </a:solidFill>
              </a:defRPr>
            </a:lvl5pPr>
            <a:lvl6pPr lvl="5" algn="ctr">
              <a:spcBef>
                <a:spcPts val="0"/>
              </a:spcBef>
              <a:spcAft>
                <a:spcPts val="0"/>
              </a:spcAft>
              <a:buClr>
                <a:schemeClr val="dk1"/>
              </a:buClr>
              <a:buSzPts val="4600"/>
              <a:buNone/>
              <a:defRPr sz="4600">
                <a:solidFill>
                  <a:schemeClr val="dk1"/>
                </a:solidFill>
              </a:defRPr>
            </a:lvl6pPr>
            <a:lvl7pPr lvl="6" algn="ctr">
              <a:spcBef>
                <a:spcPts val="0"/>
              </a:spcBef>
              <a:spcAft>
                <a:spcPts val="0"/>
              </a:spcAft>
              <a:buClr>
                <a:schemeClr val="dk1"/>
              </a:buClr>
              <a:buSzPts val="4600"/>
              <a:buNone/>
              <a:defRPr sz="4600">
                <a:solidFill>
                  <a:schemeClr val="dk1"/>
                </a:solidFill>
              </a:defRPr>
            </a:lvl7pPr>
            <a:lvl8pPr lvl="7" algn="ctr">
              <a:spcBef>
                <a:spcPts val="0"/>
              </a:spcBef>
              <a:spcAft>
                <a:spcPts val="0"/>
              </a:spcAft>
              <a:buClr>
                <a:schemeClr val="dk1"/>
              </a:buClr>
              <a:buSzPts val="4600"/>
              <a:buNone/>
              <a:defRPr sz="4600">
                <a:solidFill>
                  <a:schemeClr val="dk1"/>
                </a:solidFill>
              </a:defRPr>
            </a:lvl8pPr>
            <a:lvl9pPr lvl="8" algn="ctr">
              <a:spcBef>
                <a:spcPts val="0"/>
              </a:spcBef>
              <a:spcAft>
                <a:spcPts val="0"/>
              </a:spcAft>
              <a:buClr>
                <a:schemeClr val="dk1"/>
              </a:buClr>
              <a:buSzPts val="4600"/>
              <a:buNone/>
              <a:defRPr sz="4600">
                <a:solidFill>
                  <a:schemeClr val="dk1"/>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B9D3E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1pPr>
            <a:lvl2pPr lvl="1">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2pPr>
            <a:lvl3pPr lvl="2">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3pPr>
            <a:lvl4pPr lvl="3">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4pPr>
            <a:lvl5pPr lvl="4">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5pPr>
            <a:lvl6pPr lvl="5">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6pPr>
            <a:lvl7pPr lvl="6">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7pPr>
            <a:lvl8pPr lvl="7">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8pPr>
            <a:lvl9pPr lvl="8">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chemeClr val="lt1"/>
                </a:solidFill>
                <a:latin typeface="Barlow"/>
                <a:ea typeface="Barlow"/>
                <a:cs typeface="Barlow"/>
                <a:sym typeface="Barlow"/>
              </a:defRPr>
            </a:lvl1pPr>
            <a:lvl2pPr lvl="1" algn="ctr">
              <a:buNone/>
              <a:defRPr sz="1000">
                <a:solidFill>
                  <a:schemeClr val="lt1"/>
                </a:solidFill>
                <a:latin typeface="Barlow"/>
                <a:ea typeface="Barlow"/>
                <a:cs typeface="Barlow"/>
                <a:sym typeface="Barlow"/>
              </a:defRPr>
            </a:lvl2pPr>
            <a:lvl3pPr lvl="2" algn="ctr">
              <a:buNone/>
              <a:defRPr sz="1000">
                <a:solidFill>
                  <a:schemeClr val="lt1"/>
                </a:solidFill>
                <a:latin typeface="Barlow"/>
                <a:ea typeface="Barlow"/>
                <a:cs typeface="Barlow"/>
                <a:sym typeface="Barlow"/>
              </a:defRPr>
            </a:lvl3pPr>
            <a:lvl4pPr lvl="3" algn="ctr">
              <a:buNone/>
              <a:defRPr sz="1000">
                <a:solidFill>
                  <a:schemeClr val="lt1"/>
                </a:solidFill>
                <a:latin typeface="Barlow"/>
                <a:ea typeface="Barlow"/>
                <a:cs typeface="Barlow"/>
                <a:sym typeface="Barlow"/>
              </a:defRPr>
            </a:lvl4pPr>
            <a:lvl5pPr lvl="4" algn="ctr">
              <a:buNone/>
              <a:defRPr sz="1000">
                <a:solidFill>
                  <a:schemeClr val="lt1"/>
                </a:solidFill>
                <a:latin typeface="Barlow"/>
                <a:ea typeface="Barlow"/>
                <a:cs typeface="Barlow"/>
                <a:sym typeface="Barlow"/>
              </a:defRPr>
            </a:lvl5pPr>
            <a:lvl6pPr lvl="5" algn="ctr">
              <a:buNone/>
              <a:defRPr sz="1000">
                <a:solidFill>
                  <a:schemeClr val="lt1"/>
                </a:solidFill>
                <a:latin typeface="Barlow"/>
                <a:ea typeface="Barlow"/>
                <a:cs typeface="Barlow"/>
                <a:sym typeface="Barlow"/>
              </a:defRPr>
            </a:lvl6pPr>
            <a:lvl7pPr lvl="6" algn="ctr">
              <a:buNone/>
              <a:defRPr sz="1000">
                <a:solidFill>
                  <a:schemeClr val="lt1"/>
                </a:solidFill>
                <a:latin typeface="Barlow"/>
                <a:ea typeface="Barlow"/>
                <a:cs typeface="Barlow"/>
                <a:sym typeface="Barlow"/>
              </a:defRPr>
            </a:lvl7pPr>
            <a:lvl8pPr lvl="7" algn="ctr">
              <a:buNone/>
              <a:defRPr sz="1000">
                <a:solidFill>
                  <a:schemeClr val="lt1"/>
                </a:solidFill>
                <a:latin typeface="Barlow"/>
                <a:ea typeface="Barlow"/>
                <a:cs typeface="Barlow"/>
                <a:sym typeface="Barlow"/>
              </a:defRPr>
            </a:lvl8pPr>
            <a:lvl9pPr lvl="8" algn="ctr">
              <a:buNone/>
              <a:defRPr sz="1000">
                <a:solidFill>
                  <a:schemeClr val="lt1"/>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6" r:id="rId4"/>
    <p:sldLayoutId id="2147483657" r:id="rId5"/>
    <p:sldLayoutId id="2147483658"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3"/>
          <p:cNvSpPr txBox="1">
            <a:spLocks noGrp="1"/>
          </p:cNvSpPr>
          <p:nvPr>
            <p:ph type="ctrTitle"/>
          </p:nvPr>
        </p:nvSpPr>
        <p:spPr>
          <a:xfrm>
            <a:off x="2119447" y="1832909"/>
            <a:ext cx="4905106" cy="197912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200" b="1" dirty="0">
                <a:solidFill>
                  <a:schemeClr val="tx1"/>
                </a:solidFill>
                <a:highlight>
                  <a:srgbClr val="A3AD86"/>
                </a:highlight>
              </a:rPr>
              <a:t>Customer Service Improvements through Technology </a:t>
            </a:r>
            <a:endParaRPr sz="3200" b="1" dirty="0">
              <a:solidFill>
                <a:schemeClr val="tx1"/>
              </a:solidFill>
              <a:highlight>
                <a:srgbClr val="A3AD86"/>
              </a:highlight>
            </a:endParaRPr>
          </a:p>
        </p:txBody>
      </p:sp>
      <p:pic>
        <p:nvPicPr>
          <p:cNvPr id="4" name="Picture 3" descr="Logo&#10;&#10;Description automatically generated">
            <a:extLst>
              <a:ext uri="{FF2B5EF4-FFF2-40B4-BE49-F238E27FC236}">
                <a16:creationId xmlns:a16="http://schemas.microsoft.com/office/drawing/2014/main" id="{DA4E06D5-5963-37D3-A544-B6FCD5685327}"/>
              </a:ext>
            </a:extLst>
          </p:cNvPr>
          <p:cNvPicPr>
            <a:picLocks noChangeAspect="1"/>
          </p:cNvPicPr>
          <p:nvPr/>
        </p:nvPicPr>
        <p:blipFill>
          <a:blip r:embed="rId3"/>
          <a:stretch>
            <a:fillRect/>
          </a:stretch>
        </p:blipFill>
        <p:spPr>
          <a:xfrm>
            <a:off x="2666694" y="539928"/>
            <a:ext cx="3225288" cy="1075096"/>
          </a:xfrm>
          <a:prstGeom prst="rect">
            <a:avLst/>
          </a:prstGeom>
        </p:spPr>
      </p:pic>
      <p:sp>
        <p:nvSpPr>
          <p:cNvPr id="6" name="Rectangle 3">
            <a:extLst>
              <a:ext uri="{FF2B5EF4-FFF2-40B4-BE49-F238E27FC236}">
                <a16:creationId xmlns:a16="http://schemas.microsoft.com/office/drawing/2014/main" id="{5DB26819-6FF9-A085-4F66-29C9DC4BBAFD}"/>
              </a:ext>
            </a:extLst>
          </p:cNvPr>
          <p:cNvSpPr txBox="1">
            <a:spLocks noChangeArrowheads="1"/>
          </p:cNvSpPr>
          <p:nvPr/>
        </p:nvSpPr>
        <p:spPr>
          <a:xfrm>
            <a:off x="2462981" y="3745669"/>
            <a:ext cx="5158209" cy="9969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CA" altLang="en-US" sz="1600" dirty="0">
                <a:latin typeface="Calibri"/>
                <a:cs typeface="Calibri"/>
              </a:rPr>
              <a:t>Becky Jamieson, Director of Corporate Services/Clerk </a:t>
            </a:r>
          </a:p>
          <a:p>
            <a:r>
              <a:rPr lang="en-CA" sz="1600" dirty="0">
                <a:latin typeface="Calibri" panose="020F0502020204030204" pitchFamily="34" charset="0"/>
                <a:cs typeface="Calibri"/>
              </a:rPr>
              <a:t>Lori Bowers, Director of Community Services</a:t>
            </a:r>
            <a:endParaRPr lang="en-CA"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6" name="Google Shape;256;p15"/>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sp>
        <p:nvSpPr>
          <p:cNvPr id="254" name="Google Shape;254;p15"/>
          <p:cNvSpPr txBox="1">
            <a:spLocks noGrp="1"/>
          </p:cNvSpPr>
          <p:nvPr>
            <p:ph type="ctrTitle" idx="4294967295"/>
          </p:nvPr>
        </p:nvSpPr>
        <p:spPr>
          <a:xfrm>
            <a:off x="0" y="1157288"/>
            <a:ext cx="3297238" cy="210185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US" sz="4000" dirty="0">
                <a:solidFill>
                  <a:schemeClr val="tx1"/>
                </a:solidFill>
              </a:rPr>
              <a:t>Our Ultimate Goal</a:t>
            </a:r>
            <a:endParaRPr lang="en-CA" sz="4000" dirty="0">
              <a:solidFill>
                <a:schemeClr val="tx1"/>
              </a:solidFill>
            </a:endParaRPr>
          </a:p>
        </p:txBody>
      </p:sp>
      <p:sp>
        <p:nvSpPr>
          <p:cNvPr id="255" name="Google Shape;255;p15"/>
          <p:cNvSpPr txBox="1">
            <a:spLocks noGrp="1"/>
          </p:cNvSpPr>
          <p:nvPr>
            <p:ph type="subTitle" idx="4294967295"/>
          </p:nvPr>
        </p:nvSpPr>
        <p:spPr>
          <a:xfrm>
            <a:off x="3580831" y="322262"/>
            <a:ext cx="3857625" cy="4498975"/>
          </a:xfrm>
          <a:prstGeom prst="rect">
            <a:avLst/>
          </a:prstGeom>
        </p:spPr>
        <p:txBody>
          <a:bodyPr spcFirstLastPara="1" wrap="square" lIns="91425" tIns="91425" rIns="91425" bIns="91425" anchor="t" anchorCtr="0">
            <a:noAutofit/>
          </a:bodyPr>
          <a:lstStyle/>
          <a:p>
            <a:pPr marL="228600" indent="0">
              <a:lnSpc>
                <a:spcPct val="115000"/>
              </a:lnSpc>
              <a:spcBef>
                <a:spcPts val="1000"/>
              </a:spcBef>
              <a:spcAft>
                <a:spcPts val="1000"/>
              </a:spcAft>
              <a:buNone/>
            </a:pPr>
            <a:r>
              <a:rPr lang="en-US" dirty="0">
                <a:latin typeface="Barlow" panose="00000500000000000000" pitchFamily="2" charset="0"/>
              </a:rPr>
              <a:t>Harnessing technology to improve the customer experience</a:t>
            </a:r>
          </a:p>
          <a:p>
            <a:pPr marL="228600" indent="0">
              <a:lnSpc>
                <a:spcPct val="115000"/>
              </a:lnSpc>
              <a:spcBef>
                <a:spcPts val="1000"/>
              </a:spcBef>
              <a:spcAft>
                <a:spcPts val="1000"/>
              </a:spcAft>
              <a:buNone/>
            </a:pPr>
            <a:r>
              <a:rPr lang="en-US" dirty="0">
                <a:latin typeface="Barlow" panose="00000500000000000000" pitchFamily="2" charset="0"/>
              </a:rPr>
              <a:t>when a resident interacts, attends or participates in a Township service or program providing them a responsive, satisfying and enjoyable experience. </a:t>
            </a:r>
          </a:p>
          <a:p>
            <a:pPr marL="0" lvl="0" indent="0" algn="l" rtl="0">
              <a:spcBef>
                <a:spcPts val="600"/>
              </a:spcBef>
              <a:spcAft>
                <a:spcPts val="0"/>
              </a:spcAft>
              <a:buNone/>
            </a:pPr>
            <a:endParaRPr sz="1600" b="1" dirty="0"/>
          </a:p>
        </p:txBody>
      </p:sp>
      <p:pic>
        <p:nvPicPr>
          <p:cNvPr id="5" name="Picture 4" descr="Logo&#10;&#10;Description automatically generated">
            <a:extLst>
              <a:ext uri="{FF2B5EF4-FFF2-40B4-BE49-F238E27FC236}">
                <a16:creationId xmlns:a16="http://schemas.microsoft.com/office/drawing/2014/main" id="{CB666F4D-E0BF-4542-D7A2-F61B521A1777}"/>
              </a:ext>
            </a:extLst>
          </p:cNvPr>
          <p:cNvPicPr>
            <a:picLocks noChangeAspect="1"/>
          </p:cNvPicPr>
          <p:nvPr/>
        </p:nvPicPr>
        <p:blipFill>
          <a:blip r:embed="rId3"/>
          <a:stretch>
            <a:fillRect/>
          </a:stretch>
        </p:blipFill>
        <p:spPr>
          <a:xfrm>
            <a:off x="7822405" y="4628384"/>
            <a:ext cx="1244387" cy="414796"/>
          </a:xfrm>
          <a:prstGeom prst="rect">
            <a:avLst/>
          </a:prstGeom>
        </p:spPr>
      </p:pic>
      <p:grpSp>
        <p:nvGrpSpPr>
          <p:cNvPr id="23" name="Google Shape;1324;p49">
            <a:extLst>
              <a:ext uri="{FF2B5EF4-FFF2-40B4-BE49-F238E27FC236}">
                <a16:creationId xmlns:a16="http://schemas.microsoft.com/office/drawing/2014/main" id="{DBED562E-A9D8-D36D-7D0E-8A499AF88670}"/>
              </a:ext>
            </a:extLst>
          </p:cNvPr>
          <p:cNvGrpSpPr/>
          <p:nvPr/>
        </p:nvGrpSpPr>
        <p:grpSpPr>
          <a:xfrm>
            <a:off x="1204823" y="2740374"/>
            <a:ext cx="1299433" cy="1194460"/>
            <a:chOff x="5233525" y="4954450"/>
            <a:chExt cx="538275" cy="516350"/>
          </a:xfrm>
        </p:grpSpPr>
        <p:sp>
          <p:nvSpPr>
            <p:cNvPr id="24" name="Google Shape;1325;p49">
              <a:extLst>
                <a:ext uri="{FF2B5EF4-FFF2-40B4-BE49-F238E27FC236}">
                  <a16:creationId xmlns:a16="http://schemas.microsoft.com/office/drawing/2014/main" id="{8E9D9FBE-3797-4F8D-7C9E-457C112C9BBF}"/>
                </a:ext>
              </a:extLst>
            </p:cNvPr>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26;p49">
              <a:extLst>
                <a:ext uri="{FF2B5EF4-FFF2-40B4-BE49-F238E27FC236}">
                  <a16:creationId xmlns:a16="http://schemas.microsoft.com/office/drawing/2014/main" id="{E5A23EDC-1D94-C893-D92C-B722F4D28F87}"/>
                </a:ext>
              </a:extLst>
            </p:cNvPr>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327;p49">
              <a:extLst>
                <a:ext uri="{FF2B5EF4-FFF2-40B4-BE49-F238E27FC236}">
                  <a16:creationId xmlns:a16="http://schemas.microsoft.com/office/drawing/2014/main" id="{7EBC53C2-2BC7-614B-2170-582FC0A73D70}"/>
                </a:ext>
              </a:extLst>
            </p:cNvPr>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328;p49">
              <a:extLst>
                <a:ext uri="{FF2B5EF4-FFF2-40B4-BE49-F238E27FC236}">
                  <a16:creationId xmlns:a16="http://schemas.microsoft.com/office/drawing/2014/main" id="{60D05537-3AFA-41E3-201C-22A969003D3F}"/>
                </a:ext>
              </a:extLst>
            </p:cNvPr>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329;p49">
              <a:extLst>
                <a:ext uri="{FF2B5EF4-FFF2-40B4-BE49-F238E27FC236}">
                  <a16:creationId xmlns:a16="http://schemas.microsoft.com/office/drawing/2014/main" id="{8D80B000-4705-E553-997A-F79D8015C39B}"/>
                </a:ext>
              </a:extLst>
            </p:cNvPr>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330;p49">
              <a:extLst>
                <a:ext uri="{FF2B5EF4-FFF2-40B4-BE49-F238E27FC236}">
                  <a16:creationId xmlns:a16="http://schemas.microsoft.com/office/drawing/2014/main" id="{AE007C67-5C5A-EDC1-BDCF-B6A5E4B2E927}"/>
                </a:ext>
              </a:extLst>
            </p:cNvPr>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1331;p49">
              <a:extLst>
                <a:ext uri="{FF2B5EF4-FFF2-40B4-BE49-F238E27FC236}">
                  <a16:creationId xmlns:a16="http://schemas.microsoft.com/office/drawing/2014/main" id="{36D1E8CA-8BD8-49CF-AD9D-A7444EE53619}"/>
                </a:ext>
              </a:extLst>
            </p:cNvPr>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332;p49">
              <a:extLst>
                <a:ext uri="{FF2B5EF4-FFF2-40B4-BE49-F238E27FC236}">
                  <a16:creationId xmlns:a16="http://schemas.microsoft.com/office/drawing/2014/main" id="{D9F7A814-5712-65BD-1199-B8DD3ED8223E}"/>
                </a:ext>
              </a:extLst>
            </p:cNvPr>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333;p49">
              <a:extLst>
                <a:ext uri="{FF2B5EF4-FFF2-40B4-BE49-F238E27FC236}">
                  <a16:creationId xmlns:a16="http://schemas.microsoft.com/office/drawing/2014/main" id="{BB70934F-83C2-86F7-1AA1-DDB9AAB80459}"/>
                </a:ext>
              </a:extLst>
            </p:cNvPr>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334;p49">
              <a:extLst>
                <a:ext uri="{FF2B5EF4-FFF2-40B4-BE49-F238E27FC236}">
                  <a16:creationId xmlns:a16="http://schemas.microsoft.com/office/drawing/2014/main" id="{831E9E1C-744A-DDD9-5FB5-54DBADB38748}"/>
                </a:ext>
              </a:extLst>
            </p:cNvPr>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35;p49">
              <a:extLst>
                <a:ext uri="{FF2B5EF4-FFF2-40B4-BE49-F238E27FC236}">
                  <a16:creationId xmlns:a16="http://schemas.microsoft.com/office/drawing/2014/main" id="{DD948B00-594A-50D4-8782-EB40CC667CFD}"/>
                </a:ext>
              </a:extLst>
            </p:cNvPr>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9" name="Google Shape;249;p1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246" name="Google Shape;246;p14"/>
          <p:cNvSpPr txBox="1">
            <a:spLocks noGrp="1"/>
          </p:cNvSpPr>
          <p:nvPr>
            <p:ph type="body" idx="4294967295"/>
          </p:nvPr>
        </p:nvSpPr>
        <p:spPr>
          <a:xfrm>
            <a:off x="385763" y="1010445"/>
            <a:ext cx="4043361" cy="3950493"/>
          </a:xfrm>
          <a:prstGeom prst="rect">
            <a:avLst/>
          </a:prstGeom>
        </p:spPr>
        <p:txBody>
          <a:bodyPr spcFirstLastPara="1" wrap="square" lIns="91425" tIns="91425" rIns="91425" bIns="91425" anchor="t" anchorCtr="0">
            <a:noAutofit/>
          </a:bodyPr>
          <a:lstStyle/>
          <a:p>
            <a:pPr marL="285750" indent="-285750">
              <a:buClr>
                <a:srgbClr val="A3AD86"/>
              </a:buClr>
              <a:buFont typeface="Arial" panose="020B0604020202020204" pitchFamily="34" charset="0"/>
              <a:buChar char="•"/>
            </a:pPr>
            <a:r>
              <a:rPr lang="en-US" sz="1800" dirty="0">
                <a:latin typeface="Barlow" panose="00000500000000000000" pitchFamily="2" charset="0"/>
                <a:cs typeface="Arial" panose="020B0604020202020204" pitchFamily="34" charset="0"/>
              </a:rPr>
              <a:t>Enhancing customer service </a:t>
            </a:r>
            <a:r>
              <a:rPr lang="en-CA" sz="1800" dirty="0">
                <a:effectLst/>
                <a:latin typeface="Barlow" panose="00000500000000000000" pitchFamily="2" charset="0"/>
                <a:ea typeface="Times New Roman" panose="02020603050405020304" pitchFamily="18" charset="0"/>
                <a:cs typeface="Arial" panose="020B0604020202020204" pitchFamily="34" charset="0"/>
              </a:rPr>
              <a:t>providing timely services with online options</a:t>
            </a:r>
            <a:endParaRPr lang="en-US" sz="1800" dirty="0">
              <a:latin typeface="Barlow" panose="00000500000000000000" pitchFamily="2" charset="0"/>
              <a:cs typeface="Arial" panose="020B0604020202020204" pitchFamily="34" charset="0"/>
            </a:endParaRPr>
          </a:p>
          <a:p>
            <a:pPr marL="285750" indent="-285750">
              <a:buClr>
                <a:srgbClr val="A3AD86"/>
              </a:buClr>
              <a:buFont typeface="Arial" panose="020B0604020202020204" pitchFamily="34" charset="0"/>
              <a:buChar char="•"/>
            </a:pPr>
            <a:r>
              <a:rPr lang="en-CA" sz="1800" dirty="0">
                <a:latin typeface="Barlow" panose="00000500000000000000" pitchFamily="2" charset="0"/>
                <a:ea typeface="Times New Roman" panose="02020603050405020304" pitchFamily="18" charset="0"/>
                <a:cs typeface="Arial" panose="020B0604020202020204" pitchFamily="34" charset="0"/>
              </a:rPr>
              <a:t>Online enhancements will </a:t>
            </a:r>
            <a:r>
              <a:rPr lang="en-CA" sz="1800" dirty="0">
                <a:effectLst/>
                <a:latin typeface="Barlow" panose="00000500000000000000" pitchFamily="2" charset="0"/>
                <a:ea typeface="Times New Roman" panose="02020603050405020304" pitchFamily="18" charset="0"/>
                <a:cs typeface="Arial" panose="020B0604020202020204" pitchFamily="34" charset="0"/>
              </a:rPr>
              <a:t>increase internal efficiencies by eliminating manual paper-based processes</a:t>
            </a:r>
          </a:p>
          <a:p>
            <a:pPr marL="285750" indent="-285750">
              <a:buClr>
                <a:srgbClr val="A3AD86"/>
              </a:buClr>
              <a:buFont typeface="Arial" panose="020B0604020202020204" pitchFamily="34" charset="0"/>
              <a:buChar char="•"/>
            </a:pPr>
            <a:r>
              <a:rPr lang="en-CA" sz="1800" dirty="0">
                <a:latin typeface="Barlow" panose="00000500000000000000" pitchFamily="2" charset="0"/>
                <a:cs typeface="Arial" panose="020B0604020202020204" pitchFamily="34" charset="0"/>
              </a:rPr>
              <a:t>Reduce time to delivery </a:t>
            </a:r>
          </a:p>
          <a:p>
            <a:pPr marL="285750" indent="-285750">
              <a:buClr>
                <a:srgbClr val="A3AD86"/>
              </a:buClr>
              <a:buFont typeface="Arial" panose="020B0604020202020204" pitchFamily="34" charset="0"/>
              <a:buChar char="•"/>
            </a:pPr>
            <a:r>
              <a:rPr lang="en-CA" sz="1800" dirty="0">
                <a:latin typeface="Barlow" panose="00000500000000000000" pitchFamily="2" charset="0"/>
                <a:cs typeface="Arial" panose="020B0604020202020204" pitchFamily="34" charset="0"/>
              </a:rPr>
              <a:t>Connect department knowledge and workflows </a:t>
            </a:r>
          </a:p>
          <a:p>
            <a:pPr marL="285750" indent="-285750">
              <a:buClr>
                <a:srgbClr val="A3AD86"/>
              </a:buClr>
              <a:buFont typeface="Arial" panose="020B0604020202020204" pitchFamily="34" charset="0"/>
              <a:buChar char="•"/>
            </a:pPr>
            <a:r>
              <a:rPr lang="en-CA" sz="1800" dirty="0">
                <a:latin typeface="Barlow" panose="00000500000000000000" pitchFamily="2" charset="0"/>
                <a:cs typeface="Arial" panose="020B0604020202020204" pitchFamily="34" charset="0"/>
              </a:rPr>
              <a:t>Ready systems for future integration and improvements</a:t>
            </a:r>
          </a:p>
          <a:p>
            <a:pPr marL="0" lvl="0" indent="0" algn="l" rtl="0">
              <a:spcBef>
                <a:spcPts val="600"/>
              </a:spcBef>
              <a:spcAft>
                <a:spcPts val="0"/>
              </a:spcAft>
              <a:buNone/>
            </a:pPr>
            <a:endParaRPr sz="1400" b="1" dirty="0">
              <a:solidFill>
                <a:srgbClr val="000000"/>
              </a:solidFill>
            </a:endParaRPr>
          </a:p>
        </p:txBody>
      </p:sp>
      <p:sp>
        <p:nvSpPr>
          <p:cNvPr id="245" name="Google Shape;245;p14"/>
          <p:cNvSpPr txBox="1">
            <a:spLocks noGrp="1"/>
          </p:cNvSpPr>
          <p:nvPr>
            <p:ph type="title" idx="4294967295"/>
          </p:nvPr>
        </p:nvSpPr>
        <p:spPr>
          <a:xfrm>
            <a:off x="2002581" y="182562"/>
            <a:ext cx="5138738" cy="85725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dirty="0">
                <a:solidFill>
                  <a:schemeClr val="tx1">
                    <a:lumMod val="95000"/>
                    <a:lumOff val="5000"/>
                  </a:schemeClr>
                </a:solidFill>
                <a:highlight>
                  <a:srgbClr val="A3AD86"/>
                </a:highlight>
              </a:rPr>
              <a:t>Objectives and Challenges </a:t>
            </a:r>
            <a:endParaRPr dirty="0">
              <a:solidFill>
                <a:schemeClr val="tx1">
                  <a:lumMod val="95000"/>
                  <a:lumOff val="5000"/>
                </a:schemeClr>
              </a:solidFill>
              <a:highlight>
                <a:srgbClr val="A3AD86"/>
              </a:highlight>
            </a:endParaRPr>
          </a:p>
        </p:txBody>
      </p:sp>
      <p:pic>
        <p:nvPicPr>
          <p:cNvPr id="8" name="Picture 7" descr="Logo&#10;&#10;Description automatically generated">
            <a:extLst>
              <a:ext uri="{FF2B5EF4-FFF2-40B4-BE49-F238E27FC236}">
                <a16:creationId xmlns:a16="http://schemas.microsoft.com/office/drawing/2014/main" id="{5BC409DC-F296-869D-D602-98CC9E6CF4CD}"/>
              </a:ext>
            </a:extLst>
          </p:cNvPr>
          <p:cNvPicPr>
            <a:picLocks noChangeAspect="1"/>
          </p:cNvPicPr>
          <p:nvPr/>
        </p:nvPicPr>
        <p:blipFill>
          <a:blip r:embed="rId3"/>
          <a:stretch>
            <a:fillRect/>
          </a:stretch>
        </p:blipFill>
        <p:spPr>
          <a:xfrm>
            <a:off x="7550942" y="4392579"/>
            <a:ext cx="1244387" cy="414796"/>
          </a:xfrm>
          <a:prstGeom prst="rect">
            <a:avLst/>
          </a:prstGeom>
        </p:spPr>
      </p:pic>
      <p:sp>
        <p:nvSpPr>
          <p:cNvPr id="16" name="Hexagon 15">
            <a:extLst>
              <a:ext uri="{FF2B5EF4-FFF2-40B4-BE49-F238E27FC236}">
                <a16:creationId xmlns:a16="http://schemas.microsoft.com/office/drawing/2014/main" id="{BD326D4B-A0F3-7844-473E-7855642D6434}"/>
              </a:ext>
            </a:extLst>
          </p:cNvPr>
          <p:cNvSpPr/>
          <p:nvPr/>
        </p:nvSpPr>
        <p:spPr>
          <a:xfrm>
            <a:off x="6157913" y="2178844"/>
            <a:ext cx="1335881" cy="1135856"/>
          </a:xfrm>
          <a:prstGeom prst="hexagon">
            <a:avLst/>
          </a:prstGeom>
          <a:solidFill>
            <a:srgbClr val="A3AD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Hexagon 21">
            <a:extLst>
              <a:ext uri="{FF2B5EF4-FFF2-40B4-BE49-F238E27FC236}">
                <a16:creationId xmlns:a16="http://schemas.microsoft.com/office/drawing/2014/main" id="{84239280-0057-7DBB-5B70-951CFF49643D}"/>
              </a:ext>
            </a:extLst>
          </p:cNvPr>
          <p:cNvSpPr/>
          <p:nvPr/>
        </p:nvSpPr>
        <p:spPr>
          <a:xfrm>
            <a:off x="6157912" y="1042988"/>
            <a:ext cx="1335881" cy="1135856"/>
          </a:xfrm>
          <a:prstGeom prst="hexagon">
            <a:avLst/>
          </a:prstGeom>
          <a:solidFill>
            <a:srgbClr val="A3AD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Hexagon 22">
            <a:extLst>
              <a:ext uri="{FF2B5EF4-FFF2-40B4-BE49-F238E27FC236}">
                <a16:creationId xmlns:a16="http://schemas.microsoft.com/office/drawing/2014/main" id="{C71F9762-A7E7-CBA8-CF42-E581B4A14521}"/>
              </a:ext>
            </a:extLst>
          </p:cNvPr>
          <p:cNvSpPr/>
          <p:nvPr/>
        </p:nvSpPr>
        <p:spPr>
          <a:xfrm>
            <a:off x="6157911" y="3314700"/>
            <a:ext cx="1335881" cy="1135856"/>
          </a:xfrm>
          <a:prstGeom prst="hexagon">
            <a:avLst/>
          </a:prstGeom>
          <a:solidFill>
            <a:srgbClr val="A3AD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Hexagon 23">
            <a:extLst>
              <a:ext uri="{FF2B5EF4-FFF2-40B4-BE49-F238E27FC236}">
                <a16:creationId xmlns:a16="http://schemas.microsoft.com/office/drawing/2014/main" id="{7513A5B9-C935-FE6F-FFF0-45E846DF3DCB}"/>
              </a:ext>
            </a:extLst>
          </p:cNvPr>
          <p:cNvSpPr/>
          <p:nvPr/>
        </p:nvSpPr>
        <p:spPr>
          <a:xfrm>
            <a:off x="7188894" y="2746772"/>
            <a:ext cx="1335881" cy="1135856"/>
          </a:xfrm>
          <a:prstGeom prst="hexagon">
            <a:avLst/>
          </a:prstGeom>
          <a:solidFill>
            <a:srgbClr val="A3AD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Hexagon 24">
            <a:extLst>
              <a:ext uri="{FF2B5EF4-FFF2-40B4-BE49-F238E27FC236}">
                <a16:creationId xmlns:a16="http://schemas.microsoft.com/office/drawing/2014/main" id="{AA928575-0EE4-BDC5-40FC-F61DECECD84D}"/>
              </a:ext>
            </a:extLst>
          </p:cNvPr>
          <p:cNvSpPr/>
          <p:nvPr/>
        </p:nvSpPr>
        <p:spPr>
          <a:xfrm>
            <a:off x="5114850" y="1614092"/>
            <a:ext cx="1335881" cy="1135856"/>
          </a:xfrm>
          <a:prstGeom prst="hexagon">
            <a:avLst/>
          </a:prstGeom>
          <a:solidFill>
            <a:srgbClr val="A3AD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Hexagon 25">
            <a:extLst>
              <a:ext uri="{FF2B5EF4-FFF2-40B4-BE49-F238E27FC236}">
                <a16:creationId xmlns:a16="http://schemas.microsoft.com/office/drawing/2014/main" id="{619BE7C3-2482-BFF9-A06F-D98262837D8B}"/>
              </a:ext>
            </a:extLst>
          </p:cNvPr>
          <p:cNvSpPr/>
          <p:nvPr/>
        </p:nvSpPr>
        <p:spPr>
          <a:xfrm>
            <a:off x="5126928" y="2753124"/>
            <a:ext cx="1335881" cy="1135856"/>
          </a:xfrm>
          <a:prstGeom prst="hexagon">
            <a:avLst/>
          </a:prstGeom>
          <a:solidFill>
            <a:srgbClr val="A3AD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Hexagon 26">
            <a:extLst>
              <a:ext uri="{FF2B5EF4-FFF2-40B4-BE49-F238E27FC236}">
                <a16:creationId xmlns:a16="http://schemas.microsoft.com/office/drawing/2014/main" id="{461B5CEE-CA05-CB2E-F4EB-B722E2516784}"/>
              </a:ext>
            </a:extLst>
          </p:cNvPr>
          <p:cNvSpPr/>
          <p:nvPr/>
        </p:nvSpPr>
        <p:spPr>
          <a:xfrm>
            <a:off x="7200974" y="1604564"/>
            <a:ext cx="1335881" cy="1135856"/>
          </a:xfrm>
          <a:prstGeom prst="hexagon">
            <a:avLst/>
          </a:prstGeom>
          <a:solidFill>
            <a:srgbClr val="A3AD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DD90AFFE-9DDE-F263-B6AD-CB4C084F3951}"/>
              </a:ext>
            </a:extLst>
          </p:cNvPr>
          <p:cNvSpPr txBox="1"/>
          <p:nvPr/>
        </p:nvSpPr>
        <p:spPr>
          <a:xfrm>
            <a:off x="6368651" y="2400373"/>
            <a:ext cx="914400" cy="523220"/>
          </a:xfrm>
          <a:prstGeom prst="rect">
            <a:avLst/>
          </a:prstGeom>
          <a:noFill/>
        </p:spPr>
        <p:txBody>
          <a:bodyPr wrap="square" rtlCol="0">
            <a:spAutoFit/>
          </a:bodyPr>
          <a:lstStyle/>
          <a:p>
            <a:pPr algn="ctr"/>
            <a:r>
              <a:rPr lang="en-US" dirty="0">
                <a:highlight>
                  <a:srgbClr val="B9D3E6"/>
                </a:highlight>
                <a:latin typeface="Barlow" panose="00000500000000000000" pitchFamily="2" charset="0"/>
              </a:rPr>
              <a:t>The Problem</a:t>
            </a:r>
            <a:endParaRPr lang="en-CA" dirty="0">
              <a:highlight>
                <a:srgbClr val="B9D3E6"/>
              </a:highlight>
              <a:latin typeface="Barlow" panose="00000500000000000000" pitchFamily="2" charset="0"/>
            </a:endParaRPr>
          </a:p>
        </p:txBody>
      </p:sp>
      <p:sp>
        <p:nvSpPr>
          <p:cNvPr id="31" name="TextBox 30">
            <a:extLst>
              <a:ext uri="{FF2B5EF4-FFF2-40B4-BE49-F238E27FC236}">
                <a16:creationId xmlns:a16="http://schemas.microsoft.com/office/drawing/2014/main" id="{603ADB4F-B16E-F668-B5AC-DF245F742672}"/>
              </a:ext>
            </a:extLst>
          </p:cNvPr>
          <p:cNvSpPr txBox="1"/>
          <p:nvPr/>
        </p:nvSpPr>
        <p:spPr>
          <a:xfrm>
            <a:off x="5155209" y="2897505"/>
            <a:ext cx="1231946" cy="738664"/>
          </a:xfrm>
          <a:prstGeom prst="rect">
            <a:avLst/>
          </a:prstGeom>
          <a:noFill/>
        </p:spPr>
        <p:txBody>
          <a:bodyPr wrap="square" rtlCol="0">
            <a:spAutoFit/>
          </a:bodyPr>
          <a:lstStyle/>
          <a:p>
            <a:pPr algn="ctr"/>
            <a:r>
              <a:rPr lang="en-US" dirty="0">
                <a:latin typeface="Barlow" panose="00000500000000000000" pitchFamily="2" charset="0"/>
              </a:rPr>
              <a:t>Customer expectations changing </a:t>
            </a:r>
            <a:endParaRPr lang="en-CA" dirty="0">
              <a:latin typeface="Barlow" panose="00000500000000000000" pitchFamily="2" charset="0"/>
            </a:endParaRPr>
          </a:p>
        </p:txBody>
      </p:sp>
      <p:sp>
        <p:nvSpPr>
          <p:cNvPr id="32" name="TextBox 31">
            <a:extLst>
              <a:ext uri="{FF2B5EF4-FFF2-40B4-BE49-F238E27FC236}">
                <a16:creationId xmlns:a16="http://schemas.microsoft.com/office/drawing/2014/main" id="{E192E632-4536-2F95-12AC-DE10DFB83477}"/>
              </a:ext>
            </a:extLst>
          </p:cNvPr>
          <p:cNvSpPr txBox="1"/>
          <p:nvPr/>
        </p:nvSpPr>
        <p:spPr>
          <a:xfrm>
            <a:off x="5314132" y="1918822"/>
            <a:ext cx="914400" cy="523220"/>
          </a:xfrm>
          <a:prstGeom prst="rect">
            <a:avLst/>
          </a:prstGeom>
          <a:noFill/>
        </p:spPr>
        <p:txBody>
          <a:bodyPr wrap="square" rtlCol="0">
            <a:spAutoFit/>
          </a:bodyPr>
          <a:lstStyle/>
          <a:p>
            <a:pPr algn="ctr"/>
            <a:r>
              <a:rPr lang="en-US" dirty="0">
                <a:latin typeface="Barlow" panose="00000500000000000000" pitchFamily="2" charset="0"/>
              </a:rPr>
              <a:t>No data tracking</a:t>
            </a:r>
            <a:endParaRPr lang="en-CA" dirty="0">
              <a:latin typeface="Barlow" panose="00000500000000000000" pitchFamily="2" charset="0"/>
            </a:endParaRPr>
          </a:p>
        </p:txBody>
      </p:sp>
      <p:sp>
        <p:nvSpPr>
          <p:cNvPr id="33" name="TextBox 32">
            <a:extLst>
              <a:ext uri="{FF2B5EF4-FFF2-40B4-BE49-F238E27FC236}">
                <a16:creationId xmlns:a16="http://schemas.microsoft.com/office/drawing/2014/main" id="{05D2FE3A-709F-EE4E-A85B-053D4FF4521E}"/>
              </a:ext>
            </a:extLst>
          </p:cNvPr>
          <p:cNvSpPr txBox="1"/>
          <p:nvPr/>
        </p:nvSpPr>
        <p:spPr>
          <a:xfrm>
            <a:off x="6262639" y="1280292"/>
            <a:ext cx="1126424" cy="523220"/>
          </a:xfrm>
          <a:prstGeom prst="rect">
            <a:avLst/>
          </a:prstGeom>
          <a:noFill/>
        </p:spPr>
        <p:txBody>
          <a:bodyPr wrap="square" rtlCol="0">
            <a:spAutoFit/>
          </a:bodyPr>
          <a:lstStyle/>
          <a:p>
            <a:pPr algn="ctr"/>
            <a:r>
              <a:rPr lang="en-US" dirty="0">
                <a:latin typeface="Barlow" panose="00000500000000000000" pitchFamily="2" charset="0"/>
              </a:rPr>
              <a:t>Knowledge loss </a:t>
            </a:r>
            <a:endParaRPr lang="en-CA" dirty="0">
              <a:latin typeface="Barlow" panose="00000500000000000000" pitchFamily="2" charset="0"/>
            </a:endParaRPr>
          </a:p>
        </p:txBody>
      </p:sp>
      <p:sp>
        <p:nvSpPr>
          <p:cNvPr id="34" name="TextBox 33">
            <a:extLst>
              <a:ext uri="{FF2B5EF4-FFF2-40B4-BE49-F238E27FC236}">
                <a16:creationId xmlns:a16="http://schemas.microsoft.com/office/drawing/2014/main" id="{CF919B48-52C3-427A-15A6-5247823296FE}"/>
              </a:ext>
            </a:extLst>
          </p:cNvPr>
          <p:cNvSpPr txBox="1"/>
          <p:nvPr/>
        </p:nvSpPr>
        <p:spPr>
          <a:xfrm>
            <a:off x="7123987" y="1802737"/>
            <a:ext cx="1465693" cy="738664"/>
          </a:xfrm>
          <a:prstGeom prst="rect">
            <a:avLst/>
          </a:prstGeom>
          <a:noFill/>
        </p:spPr>
        <p:txBody>
          <a:bodyPr wrap="square" rtlCol="0">
            <a:spAutoFit/>
          </a:bodyPr>
          <a:lstStyle/>
          <a:p>
            <a:pPr algn="ctr"/>
            <a:r>
              <a:rPr lang="en-US" dirty="0">
                <a:latin typeface="Barlow" panose="00000500000000000000" pitchFamily="2" charset="0"/>
              </a:rPr>
              <a:t>Outdated systems lack integration </a:t>
            </a:r>
            <a:endParaRPr lang="en-CA" dirty="0">
              <a:latin typeface="Barlow" panose="00000500000000000000" pitchFamily="2" charset="0"/>
            </a:endParaRPr>
          </a:p>
        </p:txBody>
      </p:sp>
      <p:sp>
        <p:nvSpPr>
          <p:cNvPr id="35" name="TextBox 34">
            <a:extLst>
              <a:ext uri="{FF2B5EF4-FFF2-40B4-BE49-F238E27FC236}">
                <a16:creationId xmlns:a16="http://schemas.microsoft.com/office/drawing/2014/main" id="{BCF36A9F-2F4A-06E4-3F1A-98F76BC0EBCD}"/>
              </a:ext>
            </a:extLst>
          </p:cNvPr>
          <p:cNvSpPr txBox="1"/>
          <p:nvPr/>
        </p:nvSpPr>
        <p:spPr>
          <a:xfrm>
            <a:off x="7237417" y="2973954"/>
            <a:ext cx="1238832" cy="523220"/>
          </a:xfrm>
          <a:prstGeom prst="rect">
            <a:avLst/>
          </a:prstGeom>
          <a:noFill/>
        </p:spPr>
        <p:txBody>
          <a:bodyPr wrap="square" rtlCol="0">
            <a:spAutoFit/>
          </a:bodyPr>
          <a:lstStyle/>
          <a:p>
            <a:pPr algn="ctr"/>
            <a:r>
              <a:rPr lang="en-US" dirty="0">
                <a:latin typeface="Barlow" panose="00000500000000000000" pitchFamily="2" charset="0"/>
              </a:rPr>
              <a:t>Siloed departments </a:t>
            </a:r>
            <a:endParaRPr lang="en-CA" dirty="0">
              <a:latin typeface="Barlow" panose="00000500000000000000" pitchFamily="2" charset="0"/>
            </a:endParaRPr>
          </a:p>
        </p:txBody>
      </p:sp>
      <p:sp>
        <p:nvSpPr>
          <p:cNvPr id="36" name="TextBox 35">
            <a:extLst>
              <a:ext uri="{FF2B5EF4-FFF2-40B4-BE49-F238E27FC236}">
                <a16:creationId xmlns:a16="http://schemas.microsoft.com/office/drawing/2014/main" id="{8F9B13BD-D646-7833-D18B-5AFA7163F9B7}"/>
              </a:ext>
            </a:extLst>
          </p:cNvPr>
          <p:cNvSpPr txBox="1"/>
          <p:nvPr/>
        </p:nvSpPr>
        <p:spPr>
          <a:xfrm>
            <a:off x="6368651" y="3502338"/>
            <a:ext cx="914400" cy="738664"/>
          </a:xfrm>
          <a:prstGeom prst="rect">
            <a:avLst/>
          </a:prstGeom>
          <a:noFill/>
        </p:spPr>
        <p:txBody>
          <a:bodyPr wrap="square" rtlCol="0">
            <a:spAutoFit/>
          </a:bodyPr>
          <a:lstStyle/>
          <a:p>
            <a:pPr algn="ctr"/>
            <a:r>
              <a:rPr lang="en-US" dirty="0">
                <a:latin typeface="Barlow" panose="00000500000000000000" pitchFamily="2" charset="0"/>
              </a:rPr>
              <a:t>Reliant on paper base </a:t>
            </a:r>
            <a:endParaRPr lang="en-CA" dirty="0">
              <a:latin typeface="Barlow" panose="00000500000000000000"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3DE147-AB6A-5B0F-AF67-1E6074E34C0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dirty="0"/>
          </a:p>
        </p:txBody>
      </p:sp>
      <p:sp>
        <p:nvSpPr>
          <p:cNvPr id="3" name="Google Shape;280;p19">
            <a:extLst>
              <a:ext uri="{FF2B5EF4-FFF2-40B4-BE49-F238E27FC236}">
                <a16:creationId xmlns:a16="http://schemas.microsoft.com/office/drawing/2014/main" id="{E0B11EC5-A2ED-B7E3-5980-E3C72D52FAB1}"/>
              </a:ext>
            </a:extLst>
          </p:cNvPr>
          <p:cNvSpPr txBox="1">
            <a:spLocks/>
          </p:cNvSpPr>
          <p:nvPr/>
        </p:nvSpPr>
        <p:spPr>
          <a:xfrm>
            <a:off x="97599" y="870621"/>
            <a:ext cx="3471863" cy="262608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1pPr>
            <a:lvl2pPr marR="0" lvl="1"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2pPr>
            <a:lvl3pPr marR="0" lvl="2"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3pPr>
            <a:lvl4pPr marR="0" lvl="3"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4pPr>
            <a:lvl5pPr marR="0" lvl="4"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5pPr>
            <a:lvl6pPr marR="0" lvl="5"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6pPr>
            <a:lvl7pPr marR="0" lvl="6"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7pPr>
            <a:lvl8pPr marR="0" lvl="7"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8pPr>
            <a:lvl9pPr marR="0" lvl="8" algn="l" rtl="0">
              <a:lnSpc>
                <a:spcPct val="100000"/>
              </a:lnSpc>
              <a:spcBef>
                <a:spcPts val="0"/>
              </a:spcBef>
              <a:spcAft>
                <a:spcPts val="0"/>
              </a:spcAft>
              <a:buClr>
                <a:schemeClr val="accent1"/>
              </a:buClr>
              <a:buSzPts val="3000"/>
              <a:buFont typeface="Miriam Libre"/>
              <a:buNone/>
              <a:defRPr sz="3000" b="0" i="0" u="none" strike="noStrike" cap="none">
                <a:solidFill>
                  <a:schemeClr val="accent1"/>
                </a:solidFill>
                <a:latin typeface="Miriam Libre"/>
                <a:ea typeface="Miriam Libre"/>
                <a:cs typeface="Miriam Libre"/>
                <a:sym typeface="Miriam Libre"/>
              </a:defRPr>
            </a:lvl9pPr>
          </a:lstStyle>
          <a:p>
            <a:r>
              <a:rPr lang="en-US" sz="2800" dirty="0">
                <a:solidFill>
                  <a:schemeClr val="tx1">
                    <a:lumMod val="95000"/>
                    <a:lumOff val="5000"/>
                  </a:schemeClr>
                </a:solidFill>
              </a:rPr>
              <a:t>Feedback</a:t>
            </a:r>
          </a:p>
          <a:p>
            <a:r>
              <a:rPr lang="en-US" sz="2800" dirty="0">
                <a:solidFill>
                  <a:schemeClr val="tx1">
                    <a:lumMod val="95000"/>
                    <a:lumOff val="5000"/>
                  </a:schemeClr>
                </a:solidFill>
              </a:rPr>
              <a:t>from Internal </a:t>
            </a:r>
          </a:p>
          <a:p>
            <a:r>
              <a:rPr lang="en-US" sz="2800" dirty="0">
                <a:solidFill>
                  <a:schemeClr val="tx1">
                    <a:lumMod val="95000"/>
                    <a:lumOff val="5000"/>
                  </a:schemeClr>
                </a:solidFill>
              </a:rPr>
              <a:t>and</a:t>
            </a:r>
          </a:p>
          <a:p>
            <a:r>
              <a:rPr lang="en-US" sz="2800" dirty="0">
                <a:solidFill>
                  <a:schemeClr val="tx1">
                    <a:lumMod val="95000"/>
                    <a:lumOff val="5000"/>
                  </a:schemeClr>
                </a:solidFill>
              </a:rPr>
              <a:t>Public prior</a:t>
            </a:r>
          </a:p>
          <a:p>
            <a:r>
              <a:rPr lang="en-US" sz="2800" dirty="0">
                <a:solidFill>
                  <a:schemeClr val="tx1">
                    <a:lumMod val="95000"/>
                    <a:lumOff val="5000"/>
                  </a:schemeClr>
                </a:solidFill>
              </a:rPr>
              <a:t>and during Implementation </a:t>
            </a:r>
          </a:p>
        </p:txBody>
      </p:sp>
      <p:pic>
        <p:nvPicPr>
          <p:cNvPr id="5" name="Picture 4" descr="A picture containing text, electronics, screenshot, display&#10;&#10;Description automatically generated">
            <a:extLst>
              <a:ext uri="{FF2B5EF4-FFF2-40B4-BE49-F238E27FC236}">
                <a16:creationId xmlns:a16="http://schemas.microsoft.com/office/drawing/2014/main" id="{E98203F9-3479-199A-EEA9-AB14BEA9BE9A}"/>
              </a:ext>
            </a:extLst>
          </p:cNvPr>
          <p:cNvPicPr>
            <a:picLocks noChangeAspect="1"/>
          </p:cNvPicPr>
          <p:nvPr/>
        </p:nvPicPr>
        <p:blipFill rotWithShape="1">
          <a:blip r:embed="rId3"/>
          <a:srcRect l="2222" t="16807" r="2222" b="12082"/>
          <a:stretch/>
        </p:blipFill>
        <p:spPr>
          <a:xfrm>
            <a:off x="3236119" y="817595"/>
            <a:ext cx="5450681" cy="3508308"/>
          </a:xfrm>
          <a:prstGeom prst="rect">
            <a:avLst/>
          </a:prstGeom>
        </p:spPr>
      </p:pic>
      <p:pic>
        <p:nvPicPr>
          <p:cNvPr id="7" name="Picture 6" descr="Logo&#10;&#10;Description automatically generated">
            <a:extLst>
              <a:ext uri="{FF2B5EF4-FFF2-40B4-BE49-F238E27FC236}">
                <a16:creationId xmlns:a16="http://schemas.microsoft.com/office/drawing/2014/main" id="{4D85059D-62EC-9CD1-3219-B27DA4EAD2C3}"/>
              </a:ext>
            </a:extLst>
          </p:cNvPr>
          <p:cNvPicPr>
            <a:picLocks noChangeAspect="1"/>
          </p:cNvPicPr>
          <p:nvPr/>
        </p:nvPicPr>
        <p:blipFill>
          <a:blip r:embed="rId4"/>
          <a:stretch>
            <a:fillRect/>
          </a:stretch>
        </p:blipFill>
        <p:spPr>
          <a:xfrm>
            <a:off x="7806366" y="4585531"/>
            <a:ext cx="1244387" cy="414796"/>
          </a:xfrm>
          <a:prstGeom prst="rect">
            <a:avLst/>
          </a:prstGeom>
        </p:spPr>
      </p:pic>
      <p:grpSp>
        <p:nvGrpSpPr>
          <p:cNvPr id="8" name="Google Shape;1033;p49">
            <a:extLst>
              <a:ext uri="{FF2B5EF4-FFF2-40B4-BE49-F238E27FC236}">
                <a16:creationId xmlns:a16="http://schemas.microsoft.com/office/drawing/2014/main" id="{41486557-FE05-8B4F-1F51-36280E9F5532}"/>
              </a:ext>
            </a:extLst>
          </p:cNvPr>
          <p:cNvGrpSpPr/>
          <p:nvPr/>
        </p:nvGrpSpPr>
        <p:grpSpPr>
          <a:xfrm>
            <a:off x="214767" y="3795868"/>
            <a:ext cx="290150" cy="290150"/>
            <a:chOff x="1278900" y="2333250"/>
            <a:chExt cx="381175" cy="381175"/>
          </a:xfrm>
        </p:grpSpPr>
        <p:sp>
          <p:nvSpPr>
            <p:cNvPr id="9" name="Google Shape;1034;p49">
              <a:extLst>
                <a:ext uri="{FF2B5EF4-FFF2-40B4-BE49-F238E27FC236}">
                  <a16:creationId xmlns:a16="http://schemas.microsoft.com/office/drawing/2014/main" id="{7B7580D7-E11C-8CE7-7619-8AE5A56352B3}"/>
                </a:ext>
              </a:extLst>
            </p:cNvPr>
            <p:cNvSpPr/>
            <p:nvPr/>
          </p:nvSpPr>
          <p:spPr>
            <a:xfrm>
              <a:off x="1278900"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35;p49">
              <a:extLst>
                <a:ext uri="{FF2B5EF4-FFF2-40B4-BE49-F238E27FC236}">
                  <a16:creationId xmlns:a16="http://schemas.microsoft.com/office/drawing/2014/main" id="{B8F7E995-BEE7-09E7-CA8E-0F9F776975DE}"/>
                </a:ext>
              </a:extLst>
            </p:cNvPr>
            <p:cNvSpPr/>
            <p:nvPr/>
          </p:nvSpPr>
          <p:spPr>
            <a:xfrm>
              <a:off x="1525475"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36;p49">
              <a:extLst>
                <a:ext uri="{FF2B5EF4-FFF2-40B4-BE49-F238E27FC236}">
                  <a16:creationId xmlns:a16="http://schemas.microsoft.com/office/drawing/2014/main" id="{8D8F85B0-3705-31AF-15E4-5924CF3EB10C}"/>
                </a:ext>
              </a:extLst>
            </p:cNvPr>
            <p:cNvSpPr/>
            <p:nvPr/>
          </p:nvSpPr>
          <p:spPr>
            <a:xfrm>
              <a:off x="13696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37;p49">
              <a:extLst>
                <a:ext uri="{FF2B5EF4-FFF2-40B4-BE49-F238E27FC236}">
                  <a16:creationId xmlns:a16="http://schemas.microsoft.com/office/drawing/2014/main" id="{D38DED38-C95E-7556-A34B-7C8F75039AD4}"/>
                </a:ext>
              </a:extLst>
            </p:cNvPr>
            <p:cNvSpPr/>
            <p:nvPr/>
          </p:nvSpPr>
          <p:spPr>
            <a:xfrm>
              <a:off x="1369600"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043;p49">
            <a:extLst>
              <a:ext uri="{FF2B5EF4-FFF2-40B4-BE49-F238E27FC236}">
                <a16:creationId xmlns:a16="http://schemas.microsoft.com/office/drawing/2014/main" id="{C00513FF-E116-BE6C-EC94-7276714F5483}"/>
              </a:ext>
            </a:extLst>
          </p:cNvPr>
          <p:cNvGrpSpPr/>
          <p:nvPr/>
        </p:nvGrpSpPr>
        <p:grpSpPr>
          <a:xfrm>
            <a:off x="1313883" y="3811634"/>
            <a:ext cx="290150" cy="290150"/>
            <a:chOff x="2623275" y="2333250"/>
            <a:chExt cx="381175" cy="381175"/>
          </a:xfrm>
        </p:grpSpPr>
        <p:sp>
          <p:nvSpPr>
            <p:cNvPr id="14" name="Google Shape;1044;p49">
              <a:extLst>
                <a:ext uri="{FF2B5EF4-FFF2-40B4-BE49-F238E27FC236}">
                  <a16:creationId xmlns:a16="http://schemas.microsoft.com/office/drawing/2014/main" id="{48C8D82F-43AE-F59A-2EBF-FF58D9599FC1}"/>
                </a:ext>
              </a:extLst>
            </p:cNvPr>
            <p:cNvSpPr/>
            <p:nvPr/>
          </p:nvSpPr>
          <p:spPr>
            <a:xfrm>
              <a:off x="2623275" y="2333250"/>
              <a:ext cx="381175" cy="381175"/>
            </a:xfrm>
            <a:custGeom>
              <a:avLst/>
              <a:gdLst/>
              <a:ahLst/>
              <a:cxnLst/>
              <a:rect l="l" t="t" r="r" b="b"/>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45;p49">
              <a:extLst>
                <a:ext uri="{FF2B5EF4-FFF2-40B4-BE49-F238E27FC236}">
                  <a16:creationId xmlns:a16="http://schemas.microsoft.com/office/drawing/2014/main" id="{3E05FD87-0512-E42F-2671-5C110ABB54BC}"/>
                </a:ext>
              </a:extLst>
            </p:cNvPr>
            <p:cNvSpPr/>
            <p:nvPr/>
          </p:nvSpPr>
          <p:spPr>
            <a:xfrm>
              <a:off x="2869875" y="2503125"/>
              <a:ext cx="43875" cy="47525"/>
            </a:xfrm>
            <a:custGeom>
              <a:avLst/>
              <a:gdLst/>
              <a:ahLst/>
              <a:cxnLst/>
              <a:rect l="l" t="t" r="r" b="b"/>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46;p49">
              <a:extLst>
                <a:ext uri="{FF2B5EF4-FFF2-40B4-BE49-F238E27FC236}">
                  <a16:creationId xmlns:a16="http://schemas.microsoft.com/office/drawing/2014/main" id="{E26D263A-439E-6C58-6FC0-0581611C22D8}"/>
                </a:ext>
              </a:extLst>
            </p:cNvPr>
            <p:cNvSpPr/>
            <p:nvPr/>
          </p:nvSpPr>
          <p:spPr>
            <a:xfrm>
              <a:off x="2714000" y="2503125"/>
              <a:ext cx="43875" cy="47525"/>
            </a:xfrm>
            <a:custGeom>
              <a:avLst/>
              <a:gdLst/>
              <a:ahLst/>
              <a:cxnLst/>
              <a:rect l="l" t="t" r="r" b="b"/>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47;p49">
              <a:extLst>
                <a:ext uri="{FF2B5EF4-FFF2-40B4-BE49-F238E27FC236}">
                  <a16:creationId xmlns:a16="http://schemas.microsoft.com/office/drawing/2014/main" id="{0F9479CB-B205-69DE-91BB-6B43025F3355}"/>
                </a:ext>
              </a:extLst>
            </p:cNvPr>
            <p:cNvSpPr/>
            <p:nvPr/>
          </p:nvSpPr>
          <p:spPr>
            <a:xfrm>
              <a:off x="2810200" y="2595675"/>
              <a:ext cx="99875" cy="31075"/>
            </a:xfrm>
            <a:custGeom>
              <a:avLst/>
              <a:gdLst/>
              <a:ahLst/>
              <a:cxnLst/>
              <a:rect l="l" t="t" r="r" b="b"/>
              <a:pathLst>
                <a:path w="3995" h="1243" fill="none" extrusionOk="0">
                  <a:moveTo>
                    <a:pt x="1" y="1242"/>
                  </a:moveTo>
                  <a:lnTo>
                    <a:pt x="3995"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038;p49">
            <a:extLst>
              <a:ext uri="{FF2B5EF4-FFF2-40B4-BE49-F238E27FC236}">
                <a16:creationId xmlns:a16="http://schemas.microsoft.com/office/drawing/2014/main" id="{C3A64E05-62DC-7570-3DDA-A25B001B34D7}"/>
              </a:ext>
            </a:extLst>
          </p:cNvPr>
          <p:cNvGrpSpPr/>
          <p:nvPr/>
        </p:nvGrpSpPr>
        <p:grpSpPr>
          <a:xfrm>
            <a:off x="2306844" y="3827400"/>
            <a:ext cx="290169" cy="290150"/>
            <a:chOff x="1951075" y="2333250"/>
            <a:chExt cx="381200" cy="381175"/>
          </a:xfrm>
        </p:grpSpPr>
        <p:sp>
          <p:nvSpPr>
            <p:cNvPr id="19" name="Google Shape;1039;p49">
              <a:extLst>
                <a:ext uri="{FF2B5EF4-FFF2-40B4-BE49-F238E27FC236}">
                  <a16:creationId xmlns:a16="http://schemas.microsoft.com/office/drawing/2014/main" id="{B8C38F3F-87DA-3750-A6E7-685C7837BF67}"/>
                </a:ext>
              </a:extLst>
            </p:cNvPr>
            <p:cNvSpPr/>
            <p:nvPr/>
          </p:nvSpPr>
          <p:spPr>
            <a:xfrm>
              <a:off x="1951075" y="2333250"/>
              <a:ext cx="381200" cy="381175"/>
            </a:xfrm>
            <a:custGeom>
              <a:avLst/>
              <a:gdLst/>
              <a:ahLst/>
              <a:cxnLst/>
              <a:rect l="l" t="t" r="r" b="b"/>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40;p49">
              <a:extLst>
                <a:ext uri="{FF2B5EF4-FFF2-40B4-BE49-F238E27FC236}">
                  <a16:creationId xmlns:a16="http://schemas.microsoft.com/office/drawing/2014/main" id="{FB5269FD-8E36-DB76-4248-8677E0C771D9}"/>
                </a:ext>
              </a:extLst>
            </p:cNvPr>
            <p:cNvSpPr/>
            <p:nvPr/>
          </p:nvSpPr>
          <p:spPr>
            <a:xfrm>
              <a:off x="2197675" y="2503125"/>
              <a:ext cx="43875" cy="47525"/>
            </a:xfrm>
            <a:custGeom>
              <a:avLst/>
              <a:gdLst/>
              <a:ahLst/>
              <a:cxnLst/>
              <a:rect l="l" t="t" r="r" b="b"/>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41;p49">
              <a:extLst>
                <a:ext uri="{FF2B5EF4-FFF2-40B4-BE49-F238E27FC236}">
                  <a16:creationId xmlns:a16="http://schemas.microsoft.com/office/drawing/2014/main" id="{6E5B161A-6BD7-03E4-1EE3-2547778780FD}"/>
                </a:ext>
              </a:extLst>
            </p:cNvPr>
            <p:cNvSpPr/>
            <p:nvPr/>
          </p:nvSpPr>
          <p:spPr>
            <a:xfrm>
              <a:off x="20418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042;p49">
              <a:extLst>
                <a:ext uri="{FF2B5EF4-FFF2-40B4-BE49-F238E27FC236}">
                  <a16:creationId xmlns:a16="http://schemas.microsoft.com/office/drawing/2014/main" id="{A4F81AC2-E943-2D1B-9E94-E8E90109A63F}"/>
                </a:ext>
              </a:extLst>
            </p:cNvPr>
            <p:cNvSpPr/>
            <p:nvPr/>
          </p:nvSpPr>
          <p:spPr>
            <a:xfrm>
              <a:off x="2041800" y="2584100"/>
              <a:ext cx="199750" cy="41425"/>
            </a:xfrm>
            <a:custGeom>
              <a:avLst/>
              <a:gdLst/>
              <a:ahLst/>
              <a:cxnLst/>
              <a:rect l="l" t="t" r="r" b="b"/>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26483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5" name="Google Shape;275;p18"/>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pic>
        <p:nvPicPr>
          <p:cNvPr id="4" name="Picture 5" descr="A picture containing text, LEGO, toy&#10;&#10;Description automatically generated">
            <a:extLst>
              <a:ext uri="{FF2B5EF4-FFF2-40B4-BE49-F238E27FC236}">
                <a16:creationId xmlns:a16="http://schemas.microsoft.com/office/drawing/2014/main" id="{1402C24A-12F9-7439-DB68-5D5E29425A17}"/>
              </a:ext>
            </a:extLst>
          </p:cNvPr>
          <p:cNvPicPr>
            <a:picLocks noChangeAspect="1"/>
          </p:cNvPicPr>
          <p:nvPr/>
        </p:nvPicPr>
        <p:blipFill>
          <a:blip r:embed="rId3"/>
          <a:stretch>
            <a:fillRect/>
          </a:stretch>
        </p:blipFill>
        <p:spPr>
          <a:xfrm>
            <a:off x="3860206" y="292099"/>
            <a:ext cx="4294189" cy="4294189"/>
          </a:xfrm>
          <a:prstGeom prst="rect">
            <a:avLst/>
          </a:prstGeom>
          <a:noFill/>
          <a:ln>
            <a:noFill/>
          </a:ln>
        </p:spPr>
      </p:pic>
      <p:sp>
        <p:nvSpPr>
          <p:cNvPr id="5" name="TextBox 4">
            <a:extLst>
              <a:ext uri="{FF2B5EF4-FFF2-40B4-BE49-F238E27FC236}">
                <a16:creationId xmlns:a16="http://schemas.microsoft.com/office/drawing/2014/main" id="{1500E1F8-D0C4-8721-7FF4-97AF7090B9AB}"/>
              </a:ext>
            </a:extLst>
          </p:cNvPr>
          <p:cNvSpPr txBox="1"/>
          <p:nvPr/>
        </p:nvSpPr>
        <p:spPr>
          <a:xfrm>
            <a:off x="250031" y="1546455"/>
            <a:ext cx="2400300" cy="1323439"/>
          </a:xfrm>
          <a:prstGeom prst="rect">
            <a:avLst/>
          </a:prstGeom>
          <a:noFill/>
        </p:spPr>
        <p:txBody>
          <a:bodyPr wrap="square" rtlCol="0">
            <a:spAutoFit/>
          </a:bodyPr>
          <a:lstStyle/>
          <a:p>
            <a:r>
              <a:rPr lang="en-US" sz="4000" dirty="0">
                <a:latin typeface="Miriam Libre" panose="00000500000000000000" pitchFamily="2" charset="-79"/>
                <a:cs typeface="Miriam Libre" panose="00000500000000000000" pitchFamily="2" charset="-79"/>
              </a:rPr>
              <a:t>Our</a:t>
            </a:r>
          </a:p>
          <a:p>
            <a:r>
              <a:rPr lang="en-US" sz="4000" dirty="0">
                <a:latin typeface="Miriam Libre" panose="00000500000000000000" pitchFamily="2" charset="-79"/>
                <a:cs typeface="Miriam Libre" panose="00000500000000000000" pitchFamily="2" charset="-79"/>
              </a:rPr>
              <a:t>Journey </a:t>
            </a:r>
            <a:endParaRPr lang="en-CA" sz="4000" dirty="0">
              <a:latin typeface="Miriam Libre" panose="00000500000000000000" pitchFamily="2" charset="-79"/>
              <a:cs typeface="Miriam Libre" panose="00000500000000000000" pitchFamily="2" charset="-79"/>
            </a:endParaRPr>
          </a:p>
        </p:txBody>
      </p:sp>
      <p:grpSp>
        <p:nvGrpSpPr>
          <p:cNvPr id="8" name="Google Shape;1202;p49">
            <a:extLst>
              <a:ext uri="{FF2B5EF4-FFF2-40B4-BE49-F238E27FC236}">
                <a16:creationId xmlns:a16="http://schemas.microsoft.com/office/drawing/2014/main" id="{4360103C-026F-23CE-604C-07D7AE1B5570}"/>
              </a:ext>
            </a:extLst>
          </p:cNvPr>
          <p:cNvGrpSpPr/>
          <p:nvPr/>
        </p:nvGrpSpPr>
        <p:grpSpPr>
          <a:xfrm>
            <a:off x="1532965" y="1428751"/>
            <a:ext cx="899081" cy="723928"/>
            <a:chOff x="3927500" y="301425"/>
            <a:chExt cx="461550" cy="411625"/>
          </a:xfrm>
        </p:grpSpPr>
        <p:sp>
          <p:nvSpPr>
            <p:cNvPr id="9" name="Google Shape;1203;p49">
              <a:extLst>
                <a:ext uri="{FF2B5EF4-FFF2-40B4-BE49-F238E27FC236}">
                  <a16:creationId xmlns:a16="http://schemas.microsoft.com/office/drawing/2014/main" id="{D2BD7D5D-15C4-74AA-2035-B0DEB52B1DB3}"/>
                </a:ext>
              </a:extLst>
            </p:cNvPr>
            <p:cNvSpPr/>
            <p:nvPr/>
          </p:nvSpPr>
          <p:spPr>
            <a:xfrm>
              <a:off x="4080925" y="302050"/>
              <a:ext cx="154075" cy="411000"/>
            </a:xfrm>
            <a:custGeom>
              <a:avLst/>
              <a:gdLst/>
              <a:ahLst/>
              <a:cxnLst/>
              <a:rect l="l" t="t" r="r" b="b"/>
              <a:pathLst>
                <a:path w="6163" h="16440" fill="none" extrusionOk="0">
                  <a:moveTo>
                    <a:pt x="6162" y="3118"/>
                  </a:moveTo>
                  <a:lnTo>
                    <a:pt x="0" y="0"/>
                  </a:lnTo>
                  <a:lnTo>
                    <a:pt x="0" y="13322"/>
                  </a:lnTo>
                  <a:lnTo>
                    <a:pt x="6162" y="16440"/>
                  </a:lnTo>
                  <a:lnTo>
                    <a:pt x="6162" y="3118"/>
                  </a:lnTo>
                  <a:close/>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204;p49">
              <a:extLst>
                <a:ext uri="{FF2B5EF4-FFF2-40B4-BE49-F238E27FC236}">
                  <a16:creationId xmlns:a16="http://schemas.microsoft.com/office/drawing/2014/main" id="{309AA8AB-338C-81CC-2F83-4AF8F7EC8C40}"/>
                </a:ext>
              </a:extLst>
            </p:cNvPr>
            <p:cNvSpPr/>
            <p:nvPr/>
          </p:nvSpPr>
          <p:spPr>
            <a:xfrm>
              <a:off x="3927500" y="301425"/>
              <a:ext cx="153450" cy="406150"/>
            </a:xfrm>
            <a:custGeom>
              <a:avLst/>
              <a:gdLst/>
              <a:ahLst/>
              <a:cxnLst/>
              <a:rect l="l" t="t" r="r" b="b"/>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05;p49">
              <a:extLst>
                <a:ext uri="{FF2B5EF4-FFF2-40B4-BE49-F238E27FC236}">
                  <a16:creationId xmlns:a16="http://schemas.microsoft.com/office/drawing/2014/main" id="{8A828D51-9D6F-3378-AF7D-81369C9BD21F}"/>
                </a:ext>
              </a:extLst>
            </p:cNvPr>
            <p:cNvSpPr/>
            <p:nvPr/>
          </p:nvSpPr>
          <p:spPr>
            <a:xfrm>
              <a:off x="4234975" y="306925"/>
              <a:ext cx="154075" cy="405525"/>
            </a:xfrm>
            <a:custGeom>
              <a:avLst/>
              <a:gdLst/>
              <a:ahLst/>
              <a:cxnLst/>
              <a:rect l="l" t="t" r="r" b="b"/>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06;p49">
              <a:extLst>
                <a:ext uri="{FF2B5EF4-FFF2-40B4-BE49-F238E27FC236}">
                  <a16:creationId xmlns:a16="http://schemas.microsoft.com/office/drawing/2014/main" id="{679135EA-1907-8AC0-A22B-744A100409AB}"/>
                </a:ext>
              </a:extLst>
            </p:cNvPr>
            <p:cNvSpPr/>
            <p:nvPr/>
          </p:nvSpPr>
          <p:spPr>
            <a:xfrm>
              <a:off x="4295850" y="442075"/>
              <a:ext cx="46300" cy="26225"/>
            </a:xfrm>
            <a:custGeom>
              <a:avLst/>
              <a:gdLst/>
              <a:ahLst/>
              <a:cxnLst/>
              <a:rect l="l" t="t" r="r" b="b"/>
              <a:pathLst>
                <a:path w="1852" h="1049" fill="none" extrusionOk="0">
                  <a:moveTo>
                    <a:pt x="1" y="1"/>
                  </a:moveTo>
                  <a:lnTo>
                    <a:pt x="1852" y="1048"/>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07;p49">
              <a:extLst>
                <a:ext uri="{FF2B5EF4-FFF2-40B4-BE49-F238E27FC236}">
                  <a16:creationId xmlns:a16="http://schemas.microsoft.com/office/drawing/2014/main" id="{05955246-7538-AE8D-28A7-75A42D11AF44}"/>
                </a:ext>
              </a:extLst>
            </p:cNvPr>
            <p:cNvSpPr/>
            <p:nvPr/>
          </p:nvSpPr>
          <p:spPr>
            <a:xfrm>
              <a:off x="4296475" y="415900"/>
              <a:ext cx="45075" cy="78575"/>
            </a:xfrm>
            <a:custGeom>
              <a:avLst/>
              <a:gdLst/>
              <a:ahLst/>
              <a:cxnLst/>
              <a:rect l="l" t="t" r="r" b="b"/>
              <a:pathLst>
                <a:path w="1803" h="3143" fill="none" extrusionOk="0">
                  <a:moveTo>
                    <a:pt x="1802" y="1"/>
                  </a:moveTo>
                  <a:lnTo>
                    <a:pt x="0" y="3142"/>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08;p49">
              <a:extLst>
                <a:ext uri="{FF2B5EF4-FFF2-40B4-BE49-F238E27FC236}">
                  <a16:creationId xmlns:a16="http://schemas.microsoft.com/office/drawing/2014/main" id="{A9EBE755-DE76-BF62-4074-160D97780885}"/>
                </a:ext>
              </a:extLst>
            </p:cNvPr>
            <p:cNvSpPr/>
            <p:nvPr/>
          </p:nvSpPr>
          <p:spPr>
            <a:xfrm>
              <a:off x="3968275" y="590050"/>
              <a:ext cx="25" cy="6100"/>
            </a:xfrm>
            <a:custGeom>
              <a:avLst/>
              <a:gdLst/>
              <a:ahLst/>
              <a:cxnLst/>
              <a:rect l="l" t="t" r="r" b="b"/>
              <a:pathLst>
                <a:path w="1" h="244" fill="none" extrusionOk="0">
                  <a:moveTo>
                    <a:pt x="1" y="244"/>
                  </a:moveTo>
                  <a:lnTo>
                    <a:pt x="1" y="244"/>
                  </a:lnTo>
                  <a:lnTo>
                    <a:pt x="1"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09;p49">
              <a:extLst>
                <a:ext uri="{FF2B5EF4-FFF2-40B4-BE49-F238E27FC236}">
                  <a16:creationId xmlns:a16="http://schemas.microsoft.com/office/drawing/2014/main" id="{8A890E76-882D-8B42-A771-67F5D895C709}"/>
                </a:ext>
              </a:extLst>
            </p:cNvPr>
            <p:cNvSpPr/>
            <p:nvPr/>
          </p:nvSpPr>
          <p:spPr>
            <a:xfrm>
              <a:off x="3970725" y="558375"/>
              <a:ext cx="1850" cy="12200"/>
            </a:xfrm>
            <a:custGeom>
              <a:avLst/>
              <a:gdLst/>
              <a:ahLst/>
              <a:cxnLst/>
              <a:rect l="l" t="t" r="r" b="b"/>
              <a:pathLst>
                <a:path w="74" h="488" fill="none" extrusionOk="0">
                  <a:moveTo>
                    <a:pt x="0" y="488"/>
                  </a:moveTo>
                  <a:lnTo>
                    <a:pt x="73"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10;p49">
              <a:extLst>
                <a:ext uri="{FF2B5EF4-FFF2-40B4-BE49-F238E27FC236}">
                  <a16:creationId xmlns:a16="http://schemas.microsoft.com/office/drawing/2014/main" id="{958F0D84-25D5-24FE-2EBC-381807CA2522}"/>
                </a:ext>
              </a:extLst>
            </p:cNvPr>
            <p:cNvSpPr/>
            <p:nvPr/>
          </p:nvSpPr>
          <p:spPr>
            <a:xfrm>
              <a:off x="3976200" y="527325"/>
              <a:ext cx="3675" cy="12200"/>
            </a:xfrm>
            <a:custGeom>
              <a:avLst/>
              <a:gdLst/>
              <a:ahLst/>
              <a:cxnLst/>
              <a:rect l="l" t="t" r="r" b="b"/>
              <a:pathLst>
                <a:path w="147" h="488" fill="none" extrusionOk="0">
                  <a:moveTo>
                    <a:pt x="0" y="488"/>
                  </a:moveTo>
                  <a:lnTo>
                    <a:pt x="98" y="147"/>
                  </a:lnTo>
                  <a:lnTo>
                    <a:pt x="147"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11;p49">
              <a:extLst>
                <a:ext uri="{FF2B5EF4-FFF2-40B4-BE49-F238E27FC236}">
                  <a16:creationId xmlns:a16="http://schemas.microsoft.com/office/drawing/2014/main" id="{56F99848-D123-543B-767E-C346D2820F1A}"/>
                </a:ext>
              </a:extLst>
            </p:cNvPr>
            <p:cNvSpPr/>
            <p:nvPr/>
          </p:nvSpPr>
          <p:spPr>
            <a:xfrm>
              <a:off x="3985950" y="498100"/>
              <a:ext cx="4875" cy="10975"/>
            </a:xfrm>
            <a:custGeom>
              <a:avLst/>
              <a:gdLst/>
              <a:ahLst/>
              <a:cxnLst/>
              <a:rect l="l" t="t" r="r" b="b"/>
              <a:pathLst>
                <a:path w="195" h="439" fill="none" extrusionOk="0">
                  <a:moveTo>
                    <a:pt x="0" y="439"/>
                  </a:moveTo>
                  <a:lnTo>
                    <a:pt x="195" y="25"/>
                  </a:lnTo>
                  <a:lnTo>
                    <a:pt x="195"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12;p49">
              <a:extLst>
                <a:ext uri="{FF2B5EF4-FFF2-40B4-BE49-F238E27FC236}">
                  <a16:creationId xmlns:a16="http://schemas.microsoft.com/office/drawing/2014/main" id="{5761759E-E192-3063-B2CD-AA60EFE9F995}"/>
                </a:ext>
              </a:extLst>
            </p:cNvPr>
            <p:cNvSpPr/>
            <p:nvPr/>
          </p:nvSpPr>
          <p:spPr>
            <a:xfrm>
              <a:off x="4000550" y="471300"/>
              <a:ext cx="7325" cy="9775"/>
            </a:xfrm>
            <a:custGeom>
              <a:avLst/>
              <a:gdLst/>
              <a:ahLst/>
              <a:cxnLst/>
              <a:rect l="l" t="t" r="r" b="b"/>
              <a:pathLst>
                <a:path w="293" h="391" fill="none" extrusionOk="0">
                  <a:moveTo>
                    <a:pt x="1" y="391"/>
                  </a:moveTo>
                  <a:lnTo>
                    <a:pt x="74" y="269"/>
                  </a:lnTo>
                  <a:lnTo>
                    <a:pt x="293"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3;p49">
              <a:extLst>
                <a:ext uri="{FF2B5EF4-FFF2-40B4-BE49-F238E27FC236}">
                  <a16:creationId xmlns:a16="http://schemas.microsoft.com/office/drawing/2014/main" id="{048DC830-E855-0B84-EC0C-33CF39A4D271}"/>
                </a:ext>
              </a:extLst>
            </p:cNvPr>
            <p:cNvSpPr/>
            <p:nvPr/>
          </p:nvSpPr>
          <p:spPr>
            <a:xfrm>
              <a:off x="4021250" y="450600"/>
              <a:ext cx="10375" cy="6725"/>
            </a:xfrm>
            <a:custGeom>
              <a:avLst/>
              <a:gdLst/>
              <a:ahLst/>
              <a:cxnLst/>
              <a:rect l="l" t="t" r="r" b="b"/>
              <a:pathLst>
                <a:path w="415" h="269" fill="none" extrusionOk="0">
                  <a:moveTo>
                    <a:pt x="1" y="269"/>
                  </a:moveTo>
                  <a:lnTo>
                    <a:pt x="25" y="244"/>
                  </a:lnTo>
                  <a:lnTo>
                    <a:pt x="220" y="123"/>
                  </a:lnTo>
                  <a:lnTo>
                    <a:pt x="415"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14;p49">
              <a:extLst>
                <a:ext uri="{FF2B5EF4-FFF2-40B4-BE49-F238E27FC236}">
                  <a16:creationId xmlns:a16="http://schemas.microsoft.com/office/drawing/2014/main" id="{18FD8DC1-71F1-DA08-EDAC-7E8F91BDD760}"/>
                </a:ext>
              </a:extLst>
            </p:cNvPr>
            <p:cNvSpPr/>
            <p:nvPr/>
          </p:nvSpPr>
          <p:spPr>
            <a:xfrm>
              <a:off x="4049250" y="440250"/>
              <a:ext cx="11600" cy="2475"/>
            </a:xfrm>
            <a:custGeom>
              <a:avLst/>
              <a:gdLst/>
              <a:ahLst/>
              <a:cxnLst/>
              <a:rect l="l" t="t" r="r" b="b"/>
              <a:pathLst>
                <a:path w="464" h="99" fill="none" extrusionOk="0">
                  <a:moveTo>
                    <a:pt x="1" y="98"/>
                  </a:moveTo>
                  <a:lnTo>
                    <a:pt x="220" y="50"/>
                  </a:lnTo>
                  <a:lnTo>
                    <a:pt x="464" y="1"/>
                  </a:lnTo>
                  <a:lnTo>
                    <a:pt x="464"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15;p49">
              <a:extLst>
                <a:ext uri="{FF2B5EF4-FFF2-40B4-BE49-F238E27FC236}">
                  <a16:creationId xmlns:a16="http://schemas.microsoft.com/office/drawing/2014/main" id="{1D99A78C-3672-9077-F0D9-A816F25F3098}"/>
                </a:ext>
              </a:extLst>
            </p:cNvPr>
            <p:cNvSpPr/>
            <p:nvPr/>
          </p:nvSpPr>
          <p:spPr>
            <a:xfrm>
              <a:off x="4080325" y="439650"/>
              <a:ext cx="12200" cy="1850"/>
            </a:xfrm>
            <a:custGeom>
              <a:avLst/>
              <a:gdLst/>
              <a:ahLst/>
              <a:cxnLst/>
              <a:rect l="l" t="t" r="r" b="b"/>
              <a:pathLst>
                <a:path w="488" h="74" fill="none" extrusionOk="0">
                  <a:moveTo>
                    <a:pt x="0" y="0"/>
                  </a:moveTo>
                  <a:lnTo>
                    <a:pt x="146" y="0"/>
                  </a:lnTo>
                  <a:lnTo>
                    <a:pt x="463" y="74"/>
                  </a:lnTo>
                  <a:lnTo>
                    <a:pt x="487" y="74"/>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16;p49">
              <a:extLst>
                <a:ext uri="{FF2B5EF4-FFF2-40B4-BE49-F238E27FC236}">
                  <a16:creationId xmlns:a16="http://schemas.microsoft.com/office/drawing/2014/main" id="{056E6638-AC9B-7A17-9850-ED1240A75218}"/>
                </a:ext>
              </a:extLst>
            </p:cNvPr>
            <p:cNvSpPr/>
            <p:nvPr/>
          </p:nvSpPr>
          <p:spPr>
            <a:xfrm>
              <a:off x="4110150" y="450000"/>
              <a:ext cx="9150" cy="7950"/>
            </a:xfrm>
            <a:custGeom>
              <a:avLst/>
              <a:gdLst/>
              <a:ahLst/>
              <a:cxnLst/>
              <a:rect l="l" t="t" r="r" b="b"/>
              <a:pathLst>
                <a:path w="366" h="318" fill="none" extrusionOk="0">
                  <a:moveTo>
                    <a:pt x="0" y="1"/>
                  </a:moveTo>
                  <a:lnTo>
                    <a:pt x="98" y="74"/>
                  </a:lnTo>
                  <a:lnTo>
                    <a:pt x="317" y="268"/>
                  </a:lnTo>
                  <a:lnTo>
                    <a:pt x="366" y="317"/>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17;p49">
              <a:extLst>
                <a:ext uri="{FF2B5EF4-FFF2-40B4-BE49-F238E27FC236}">
                  <a16:creationId xmlns:a16="http://schemas.microsoft.com/office/drawing/2014/main" id="{E56672C5-489E-9C16-3262-A6911D58713C}"/>
                </a:ext>
              </a:extLst>
            </p:cNvPr>
            <p:cNvSpPr/>
            <p:nvPr/>
          </p:nvSpPr>
          <p:spPr>
            <a:xfrm>
              <a:off x="4130250" y="473750"/>
              <a:ext cx="4900" cy="10975"/>
            </a:xfrm>
            <a:custGeom>
              <a:avLst/>
              <a:gdLst/>
              <a:ahLst/>
              <a:cxnLst/>
              <a:rect l="l" t="t" r="r" b="b"/>
              <a:pathLst>
                <a:path w="196" h="439" fill="none" extrusionOk="0">
                  <a:moveTo>
                    <a:pt x="0" y="0"/>
                  </a:moveTo>
                  <a:lnTo>
                    <a:pt x="25" y="73"/>
                  </a:lnTo>
                  <a:lnTo>
                    <a:pt x="171" y="366"/>
                  </a:lnTo>
                  <a:lnTo>
                    <a:pt x="195" y="439"/>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8;p49">
              <a:extLst>
                <a:ext uri="{FF2B5EF4-FFF2-40B4-BE49-F238E27FC236}">
                  <a16:creationId xmlns:a16="http://schemas.microsoft.com/office/drawing/2014/main" id="{E4DBB95B-97D9-D679-673C-9CF495B04CCA}"/>
                </a:ext>
              </a:extLst>
            </p:cNvPr>
            <p:cNvSpPr/>
            <p:nvPr/>
          </p:nvSpPr>
          <p:spPr>
            <a:xfrm>
              <a:off x="4141800" y="502975"/>
              <a:ext cx="3700" cy="11600"/>
            </a:xfrm>
            <a:custGeom>
              <a:avLst/>
              <a:gdLst/>
              <a:ahLst/>
              <a:cxnLst/>
              <a:rect l="l" t="t" r="r" b="b"/>
              <a:pathLst>
                <a:path w="148" h="464" fill="none" extrusionOk="0">
                  <a:moveTo>
                    <a:pt x="1" y="0"/>
                  </a:moveTo>
                  <a:lnTo>
                    <a:pt x="147" y="463"/>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19;p49">
              <a:extLst>
                <a:ext uri="{FF2B5EF4-FFF2-40B4-BE49-F238E27FC236}">
                  <a16:creationId xmlns:a16="http://schemas.microsoft.com/office/drawing/2014/main" id="{847724D7-D95E-5AB7-4C1F-6F0DC345B725}"/>
                </a:ext>
              </a:extLst>
            </p:cNvPr>
            <p:cNvSpPr/>
            <p:nvPr/>
          </p:nvSpPr>
          <p:spPr>
            <a:xfrm>
              <a:off x="4150950" y="533425"/>
              <a:ext cx="3675" cy="11575"/>
            </a:xfrm>
            <a:custGeom>
              <a:avLst/>
              <a:gdLst/>
              <a:ahLst/>
              <a:cxnLst/>
              <a:rect l="l" t="t" r="r" b="b"/>
              <a:pathLst>
                <a:path w="147" h="463" fill="none" extrusionOk="0">
                  <a:moveTo>
                    <a:pt x="0" y="0"/>
                  </a:moveTo>
                  <a:lnTo>
                    <a:pt x="146" y="463"/>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20;p49">
              <a:extLst>
                <a:ext uri="{FF2B5EF4-FFF2-40B4-BE49-F238E27FC236}">
                  <a16:creationId xmlns:a16="http://schemas.microsoft.com/office/drawing/2014/main" id="{D85811AC-9CF7-31DB-5D0C-0B02BC1BD1B6}"/>
                </a:ext>
              </a:extLst>
            </p:cNvPr>
            <p:cNvSpPr/>
            <p:nvPr/>
          </p:nvSpPr>
          <p:spPr>
            <a:xfrm>
              <a:off x="4160675" y="563850"/>
              <a:ext cx="4900" cy="11000"/>
            </a:xfrm>
            <a:custGeom>
              <a:avLst/>
              <a:gdLst/>
              <a:ahLst/>
              <a:cxnLst/>
              <a:rect l="l" t="t" r="r" b="b"/>
              <a:pathLst>
                <a:path w="196" h="440" fill="none" extrusionOk="0">
                  <a:moveTo>
                    <a:pt x="1" y="1"/>
                  </a:moveTo>
                  <a:lnTo>
                    <a:pt x="50" y="123"/>
                  </a:lnTo>
                  <a:lnTo>
                    <a:pt x="196" y="415"/>
                  </a:lnTo>
                  <a:lnTo>
                    <a:pt x="196" y="439"/>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221;p49">
              <a:extLst>
                <a:ext uri="{FF2B5EF4-FFF2-40B4-BE49-F238E27FC236}">
                  <a16:creationId xmlns:a16="http://schemas.microsoft.com/office/drawing/2014/main" id="{DAA36B81-0520-7F0A-0D54-48B5FABC77FC}"/>
                </a:ext>
              </a:extLst>
            </p:cNvPr>
            <p:cNvSpPr/>
            <p:nvPr/>
          </p:nvSpPr>
          <p:spPr>
            <a:xfrm>
              <a:off x="4175300" y="591875"/>
              <a:ext cx="7325" cy="9150"/>
            </a:xfrm>
            <a:custGeom>
              <a:avLst/>
              <a:gdLst/>
              <a:ahLst/>
              <a:cxnLst/>
              <a:rect l="l" t="t" r="r" b="b"/>
              <a:pathLst>
                <a:path w="293" h="366" fill="none" extrusionOk="0">
                  <a:moveTo>
                    <a:pt x="0" y="0"/>
                  </a:moveTo>
                  <a:lnTo>
                    <a:pt x="98" y="146"/>
                  </a:lnTo>
                  <a:lnTo>
                    <a:pt x="293" y="366"/>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22;p49">
              <a:extLst>
                <a:ext uri="{FF2B5EF4-FFF2-40B4-BE49-F238E27FC236}">
                  <a16:creationId xmlns:a16="http://schemas.microsoft.com/office/drawing/2014/main" id="{11E63870-2D3D-FF56-866B-E618F326B18A}"/>
                </a:ext>
              </a:extLst>
            </p:cNvPr>
            <p:cNvSpPr/>
            <p:nvPr/>
          </p:nvSpPr>
          <p:spPr>
            <a:xfrm>
              <a:off x="4198425" y="613175"/>
              <a:ext cx="11000" cy="4900"/>
            </a:xfrm>
            <a:custGeom>
              <a:avLst/>
              <a:gdLst/>
              <a:ahLst/>
              <a:cxnLst/>
              <a:rect l="l" t="t" r="r" b="b"/>
              <a:pathLst>
                <a:path w="440" h="196" fill="none" extrusionOk="0">
                  <a:moveTo>
                    <a:pt x="1" y="1"/>
                  </a:moveTo>
                  <a:lnTo>
                    <a:pt x="171" y="98"/>
                  </a:lnTo>
                  <a:lnTo>
                    <a:pt x="439" y="195"/>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23;p49">
              <a:extLst>
                <a:ext uri="{FF2B5EF4-FFF2-40B4-BE49-F238E27FC236}">
                  <a16:creationId xmlns:a16="http://schemas.microsoft.com/office/drawing/2014/main" id="{CF795E65-16BA-1A92-096A-AD5E4E691657}"/>
                </a:ext>
              </a:extLst>
            </p:cNvPr>
            <p:cNvSpPr/>
            <p:nvPr/>
          </p:nvSpPr>
          <p:spPr>
            <a:xfrm>
              <a:off x="4228275" y="621100"/>
              <a:ext cx="12200" cy="625"/>
            </a:xfrm>
            <a:custGeom>
              <a:avLst/>
              <a:gdLst/>
              <a:ahLst/>
              <a:cxnLst/>
              <a:rect l="l" t="t" r="r" b="b"/>
              <a:pathLst>
                <a:path w="488" h="25" fill="none" extrusionOk="0">
                  <a:moveTo>
                    <a:pt x="0" y="0"/>
                  </a:moveTo>
                  <a:lnTo>
                    <a:pt x="49" y="25"/>
                  </a:lnTo>
                  <a:lnTo>
                    <a:pt x="487" y="0"/>
                  </a:lnTo>
                  <a:lnTo>
                    <a:pt x="487"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24;p49">
              <a:extLst>
                <a:ext uri="{FF2B5EF4-FFF2-40B4-BE49-F238E27FC236}">
                  <a16:creationId xmlns:a16="http://schemas.microsoft.com/office/drawing/2014/main" id="{A0FF93C2-9B36-2941-542E-E22892959FBF}"/>
                </a:ext>
              </a:extLst>
            </p:cNvPr>
            <p:cNvSpPr/>
            <p:nvPr/>
          </p:nvSpPr>
          <p:spPr>
            <a:xfrm>
              <a:off x="4259925" y="616225"/>
              <a:ext cx="11600" cy="3075"/>
            </a:xfrm>
            <a:custGeom>
              <a:avLst/>
              <a:gdLst/>
              <a:ahLst/>
              <a:cxnLst/>
              <a:rect l="l" t="t" r="r" b="b"/>
              <a:pathLst>
                <a:path w="464" h="123" fill="none" extrusionOk="0">
                  <a:moveTo>
                    <a:pt x="1" y="122"/>
                  </a:moveTo>
                  <a:lnTo>
                    <a:pt x="196" y="73"/>
                  </a:lnTo>
                  <a:lnTo>
                    <a:pt x="464" y="0"/>
                  </a:lnTo>
                  <a:lnTo>
                    <a:pt x="464"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25;p49">
              <a:extLst>
                <a:ext uri="{FF2B5EF4-FFF2-40B4-BE49-F238E27FC236}">
                  <a16:creationId xmlns:a16="http://schemas.microsoft.com/office/drawing/2014/main" id="{FBF24CA0-A906-7621-8B8F-69D3EDF0450A}"/>
                </a:ext>
              </a:extLst>
            </p:cNvPr>
            <p:cNvSpPr/>
            <p:nvPr/>
          </p:nvSpPr>
          <p:spPr>
            <a:xfrm>
              <a:off x="4289775" y="602225"/>
              <a:ext cx="10375" cy="6725"/>
            </a:xfrm>
            <a:custGeom>
              <a:avLst/>
              <a:gdLst/>
              <a:ahLst/>
              <a:cxnLst/>
              <a:rect l="l" t="t" r="r" b="b"/>
              <a:pathLst>
                <a:path w="415" h="269" fill="none" extrusionOk="0">
                  <a:moveTo>
                    <a:pt x="0" y="268"/>
                  </a:moveTo>
                  <a:lnTo>
                    <a:pt x="195" y="146"/>
                  </a:lnTo>
                  <a:lnTo>
                    <a:pt x="390" y="0"/>
                  </a:lnTo>
                  <a:lnTo>
                    <a:pt x="414"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26;p49">
              <a:extLst>
                <a:ext uri="{FF2B5EF4-FFF2-40B4-BE49-F238E27FC236}">
                  <a16:creationId xmlns:a16="http://schemas.microsoft.com/office/drawing/2014/main" id="{AD9B6B19-649D-DA76-6125-ADBBB79A0C57}"/>
                </a:ext>
              </a:extLst>
            </p:cNvPr>
            <p:cNvSpPr/>
            <p:nvPr/>
          </p:nvSpPr>
          <p:spPr>
            <a:xfrm>
              <a:off x="4313525" y="577875"/>
              <a:ext cx="6100" cy="10375"/>
            </a:xfrm>
            <a:custGeom>
              <a:avLst/>
              <a:gdLst/>
              <a:ahLst/>
              <a:cxnLst/>
              <a:rect l="l" t="t" r="r" b="b"/>
              <a:pathLst>
                <a:path w="244" h="415" fill="none" extrusionOk="0">
                  <a:moveTo>
                    <a:pt x="0" y="414"/>
                  </a:moveTo>
                  <a:lnTo>
                    <a:pt x="24" y="365"/>
                  </a:lnTo>
                  <a:lnTo>
                    <a:pt x="146" y="195"/>
                  </a:lnTo>
                  <a:lnTo>
                    <a:pt x="244"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27;p49">
              <a:extLst>
                <a:ext uri="{FF2B5EF4-FFF2-40B4-BE49-F238E27FC236}">
                  <a16:creationId xmlns:a16="http://schemas.microsoft.com/office/drawing/2014/main" id="{95F8E009-DA1F-F724-CE61-C4FCA5574F28}"/>
                </a:ext>
              </a:extLst>
            </p:cNvPr>
            <p:cNvSpPr/>
            <p:nvPr/>
          </p:nvSpPr>
          <p:spPr>
            <a:xfrm>
              <a:off x="4326300" y="547425"/>
              <a:ext cx="2450" cy="12200"/>
            </a:xfrm>
            <a:custGeom>
              <a:avLst/>
              <a:gdLst/>
              <a:ahLst/>
              <a:cxnLst/>
              <a:rect l="l" t="t" r="r" b="b"/>
              <a:pathLst>
                <a:path w="98" h="488" fill="none" extrusionOk="0">
                  <a:moveTo>
                    <a:pt x="0" y="487"/>
                  </a:moveTo>
                  <a:lnTo>
                    <a:pt x="49" y="293"/>
                  </a:lnTo>
                  <a:lnTo>
                    <a:pt x="98"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28;p49">
              <a:extLst>
                <a:ext uri="{FF2B5EF4-FFF2-40B4-BE49-F238E27FC236}">
                  <a16:creationId xmlns:a16="http://schemas.microsoft.com/office/drawing/2014/main" id="{BB8566CF-9479-A003-2E05-100EF3EDE8ED}"/>
                </a:ext>
              </a:extLst>
            </p:cNvPr>
            <p:cNvSpPr/>
            <p:nvPr/>
          </p:nvSpPr>
          <p:spPr>
            <a:xfrm>
              <a:off x="4329350" y="515750"/>
              <a:ext cx="625" cy="12200"/>
            </a:xfrm>
            <a:custGeom>
              <a:avLst/>
              <a:gdLst/>
              <a:ahLst/>
              <a:cxnLst/>
              <a:rect l="l" t="t" r="r" b="b"/>
              <a:pathLst>
                <a:path w="25" h="488" fill="none" extrusionOk="0">
                  <a:moveTo>
                    <a:pt x="25" y="488"/>
                  </a:moveTo>
                  <a:lnTo>
                    <a:pt x="25" y="464"/>
                  </a:lnTo>
                  <a:lnTo>
                    <a:pt x="25" y="123"/>
                  </a:lnTo>
                  <a:lnTo>
                    <a:pt x="0" y="1"/>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29;p49">
              <a:extLst>
                <a:ext uri="{FF2B5EF4-FFF2-40B4-BE49-F238E27FC236}">
                  <a16:creationId xmlns:a16="http://schemas.microsoft.com/office/drawing/2014/main" id="{C4F04D86-2076-B800-FAD4-F4FC9D0A4A1E}"/>
                </a:ext>
              </a:extLst>
            </p:cNvPr>
            <p:cNvSpPr/>
            <p:nvPr/>
          </p:nvSpPr>
          <p:spPr>
            <a:xfrm>
              <a:off x="4325075" y="488975"/>
              <a:ext cx="1250" cy="6100"/>
            </a:xfrm>
            <a:custGeom>
              <a:avLst/>
              <a:gdLst/>
              <a:ahLst/>
              <a:cxnLst/>
              <a:rect l="l" t="t" r="r" b="b"/>
              <a:pathLst>
                <a:path w="50" h="244" fill="none" extrusionOk="0">
                  <a:moveTo>
                    <a:pt x="49" y="244"/>
                  </a:moveTo>
                  <a:lnTo>
                    <a:pt x="49" y="244"/>
                  </a:lnTo>
                  <a:lnTo>
                    <a:pt x="1" y="0"/>
                  </a:lnTo>
                </a:path>
              </a:pathLst>
            </a:custGeom>
            <a:no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Picture 35" descr="Logo&#10;&#10;Description automatically generated">
            <a:extLst>
              <a:ext uri="{FF2B5EF4-FFF2-40B4-BE49-F238E27FC236}">
                <a16:creationId xmlns:a16="http://schemas.microsoft.com/office/drawing/2014/main" id="{8BD3560D-CCD4-AA7C-63FD-6C04260D3427}"/>
              </a:ext>
            </a:extLst>
          </p:cNvPr>
          <p:cNvPicPr>
            <a:picLocks noChangeAspect="1"/>
          </p:cNvPicPr>
          <p:nvPr/>
        </p:nvPicPr>
        <p:blipFill>
          <a:blip r:embed="rId4"/>
          <a:stretch>
            <a:fillRect/>
          </a:stretch>
        </p:blipFill>
        <p:spPr>
          <a:xfrm>
            <a:off x="7763503" y="4662728"/>
            <a:ext cx="1244387" cy="41479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p24"/>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dirty="0"/>
          </a:p>
        </p:txBody>
      </p:sp>
      <p:pic>
        <p:nvPicPr>
          <p:cNvPr id="18" name="Picture 9" descr="Graphical user interface, website&#10;&#10;Description automatically generated">
            <a:extLst>
              <a:ext uri="{FF2B5EF4-FFF2-40B4-BE49-F238E27FC236}">
                <a16:creationId xmlns:a16="http://schemas.microsoft.com/office/drawing/2014/main" id="{D2A70050-DA25-01CC-06FF-D944B51BBDF2}"/>
              </a:ext>
            </a:extLst>
          </p:cNvPr>
          <p:cNvPicPr>
            <a:picLocks noChangeAspect="1"/>
          </p:cNvPicPr>
          <p:nvPr/>
        </p:nvPicPr>
        <p:blipFill rotWithShape="1">
          <a:blip r:embed="rId3"/>
          <a:srcRect l="668" t="254" r="-1049" b="254"/>
          <a:stretch/>
        </p:blipFill>
        <p:spPr>
          <a:xfrm>
            <a:off x="437654" y="300826"/>
            <a:ext cx="8268592" cy="4506549"/>
          </a:xfrm>
          <a:prstGeom prst="rect">
            <a:avLst/>
          </a:prstGeom>
        </p:spPr>
      </p:pic>
      <p:pic>
        <p:nvPicPr>
          <p:cNvPr id="19" name="Picture 18" descr="Logo&#10;&#10;Description automatically generated">
            <a:extLst>
              <a:ext uri="{FF2B5EF4-FFF2-40B4-BE49-F238E27FC236}">
                <a16:creationId xmlns:a16="http://schemas.microsoft.com/office/drawing/2014/main" id="{90BCEA42-9EFE-FC4F-6D92-33D0C1168644}"/>
              </a:ext>
            </a:extLst>
          </p:cNvPr>
          <p:cNvPicPr>
            <a:picLocks noChangeAspect="1"/>
          </p:cNvPicPr>
          <p:nvPr/>
        </p:nvPicPr>
        <p:blipFill>
          <a:blip r:embed="rId4"/>
          <a:stretch>
            <a:fillRect/>
          </a:stretch>
        </p:blipFill>
        <p:spPr>
          <a:xfrm>
            <a:off x="7313448" y="4257302"/>
            <a:ext cx="1244387" cy="41479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11" name="Google Shape;311;p21"/>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sp>
        <p:nvSpPr>
          <p:cNvPr id="8" name="Title 7">
            <a:extLst>
              <a:ext uri="{FF2B5EF4-FFF2-40B4-BE49-F238E27FC236}">
                <a16:creationId xmlns:a16="http://schemas.microsoft.com/office/drawing/2014/main" id="{E0B10A74-42CA-D35D-FF2D-6832FFE69AA2}"/>
              </a:ext>
            </a:extLst>
          </p:cNvPr>
          <p:cNvSpPr>
            <a:spLocks noGrp="1"/>
          </p:cNvSpPr>
          <p:nvPr>
            <p:ph type="ctrTitle" idx="4294967295"/>
          </p:nvPr>
        </p:nvSpPr>
        <p:spPr>
          <a:xfrm>
            <a:off x="1069988" y="415646"/>
            <a:ext cx="3890963" cy="862012"/>
          </a:xfrm>
        </p:spPr>
        <p:txBody>
          <a:bodyPr/>
          <a:lstStyle/>
          <a:p>
            <a:r>
              <a:rPr lang="en-US" sz="4000" dirty="0">
                <a:solidFill>
                  <a:schemeClr val="tx1">
                    <a:lumMod val="95000"/>
                    <a:lumOff val="5000"/>
                  </a:schemeClr>
                </a:solidFill>
                <a:highlight>
                  <a:srgbClr val="A3AD86"/>
                </a:highlight>
              </a:rPr>
              <a:t>Accessibility</a:t>
            </a:r>
            <a:endParaRPr lang="en-CA" sz="4000" dirty="0">
              <a:solidFill>
                <a:schemeClr val="tx1">
                  <a:lumMod val="95000"/>
                  <a:lumOff val="5000"/>
                </a:schemeClr>
              </a:solidFill>
              <a:highlight>
                <a:srgbClr val="A3AD86"/>
              </a:highlight>
            </a:endParaRPr>
          </a:p>
        </p:txBody>
      </p:sp>
      <p:pic>
        <p:nvPicPr>
          <p:cNvPr id="15" name="Picture 14" descr="Logo&#10;&#10;Description automatically generated">
            <a:extLst>
              <a:ext uri="{FF2B5EF4-FFF2-40B4-BE49-F238E27FC236}">
                <a16:creationId xmlns:a16="http://schemas.microsoft.com/office/drawing/2014/main" id="{628C0879-1928-A8C8-C480-A83B75D70D2A}"/>
              </a:ext>
            </a:extLst>
          </p:cNvPr>
          <p:cNvPicPr>
            <a:picLocks noChangeAspect="1"/>
          </p:cNvPicPr>
          <p:nvPr/>
        </p:nvPicPr>
        <p:blipFill>
          <a:blip r:embed="rId3"/>
          <a:stretch>
            <a:fillRect/>
          </a:stretch>
        </p:blipFill>
        <p:spPr>
          <a:xfrm>
            <a:off x="7501338" y="4392154"/>
            <a:ext cx="1244387" cy="414796"/>
          </a:xfrm>
          <a:prstGeom prst="rect">
            <a:avLst/>
          </a:prstGeom>
        </p:spPr>
      </p:pic>
      <p:pic>
        <p:nvPicPr>
          <p:cNvPr id="13" name="Picture 12" descr="A picture containing text, screenshot&#10;&#10;Description automatically generated">
            <a:extLst>
              <a:ext uri="{FF2B5EF4-FFF2-40B4-BE49-F238E27FC236}">
                <a16:creationId xmlns:a16="http://schemas.microsoft.com/office/drawing/2014/main" id="{55C0AC87-7136-AEE4-DA3D-AE6453833BEF}"/>
              </a:ext>
            </a:extLst>
          </p:cNvPr>
          <p:cNvPicPr>
            <a:picLocks noChangeAspect="1"/>
          </p:cNvPicPr>
          <p:nvPr/>
        </p:nvPicPr>
        <p:blipFill rotWithShape="1">
          <a:blip r:embed="rId4"/>
          <a:srcRect l="374" t="7036" r="-374" b="7877"/>
          <a:stretch/>
        </p:blipFill>
        <p:spPr>
          <a:xfrm>
            <a:off x="4672580" y="526093"/>
            <a:ext cx="4356781" cy="3646498"/>
          </a:xfrm>
          <a:prstGeom prst="rect">
            <a:avLst/>
          </a:prstGeom>
        </p:spPr>
      </p:pic>
      <p:pic>
        <p:nvPicPr>
          <p:cNvPr id="20" name="Picture 6" descr="Graphical user interface, application&#10;&#10;Description automatically generated">
            <a:extLst>
              <a:ext uri="{FF2B5EF4-FFF2-40B4-BE49-F238E27FC236}">
                <a16:creationId xmlns:a16="http://schemas.microsoft.com/office/drawing/2014/main" id="{9D828F36-9321-21FF-6184-6A73721B0F8C}"/>
              </a:ext>
            </a:extLst>
          </p:cNvPr>
          <p:cNvPicPr>
            <a:picLocks noChangeAspect="1"/>
          </p:cNvPicPr>
          <p:nvPr/>
        </p:nvPicPr>
        <p:blipFill>
          <a:blip r:embed="rId5"/>
          <a:stretch>
            <a:fillRect/>
          </a:stretch>
        </p:blipFill>
        <p:spPr>
          <a:xfrm>
            <a:off x="705913" y="1467219"/>
            <a:ext cx="1730292" cy="2156370"/>
          </a:xfrm>
          <a:prstGeom prst="rect">
            <a:avLst/>
          </a:prstGeom>
        </p:spPr>
      </p:pic>
      <p:pic>
        <p:nvPicPr>
          <p:cNvPr id="21" name="Picture 5" descr="Graphical user interface, text, application, email&#10;&#10;Description automatically generated">
            <a:extLst>
              <a:ext uri="{FF2B5EF4-FFF2-40B4-BE49-F238E27FC236}">
                <a16:creationId xmlns:a16="http://schemas.microsoft.com/office/drawing/2014/main" id="{52C19579-63B0-8631-8F05-9AB8AE5E0FBF}"/>
              </a:ext>
            </a:extLst>
          </p:cNvPr>
          <p:cNvPicPr>
            <a:picLocks noChangeAspect="1"/>
          </p:cNvPicPr>
          <p:nvPr/>
        </p:nvPicPr>
        <p:blipFill>
          <a:blip r:embed="rId6"/>
          <a:stretch>
            <a:fillRect/>
          </a:stretch>
        </p:blipFill>
        <p:spPr>
          <a:xfrm>
            <a:off x="2560248" y="2780375"/>
            <a:ext cx="2270405" cy="1924156"/>
          </a:xfrm>
          <a:prstGeom prst="rect">
            <a:avLst/>
          </a:prstGeom>
        </p:spPr>
      </p:pic>
      <p:pic>
        <p:nvPicPr>
          <p:cNvPr id="18" name="Picture 17" descr="Icon&#10;&#10;Description automatically generated">
            <a:extLst>
              <a:ext uri="{FF2B5EF4-FFF2-40B4-BE49-F238E27FC236}">
                <a16:creationId xmlns:a16="http://schemas.microsoft.com/office/drawing/2014/main" id="{A1E5005B-A0DD-2502-DDB8-E74B8403CBC4}"/>
              </a:ext>
            </a:extLst>
          </p:cNvPr>
          <p:cNvPicPr>
            <a:picLocks noChangeAspect="1"/>
          </p:cNvPicPr>
          <p:nvPr/>
        </p:nvPicPr>
        <p:blipFill rotWithShape="1">
          <a:blip r:embed="rId7"/>
          <a:srcRect l="11890" t="5637" r="6664" b="7146"/>
          <a:stretch/>
        </p:blipFill>
        <p:spPr>
          <a:xfrm>
            <a:off x="1073424" y="3742453"/>
            <a:ext cx="995270" cy="1065791"/>
          </a:xfrm>
          <a:prstGeom prst="rect">
            <a:avLst/>
          </a:prstGeom>
        </p:spPr>
      </p:pic>
      <p:pic>
        <p:nvPicPr>
          <p:cNvPr id="22" name="Picture 21" descr="Icon&#10;&#10;Description automatically generated">
            <a:extLst>
              <a:ext uri="{FF2B5EF4-FFF2-40B4-BE49-F238E27FC236}">
                <a16:creationId xmlns:a16="http://schemas.microsoft.com/office/drawing/2014/main" id="{2CF48EE7-FD3D-3F4B-2798-917A82384CA9}"/>
              </a:ext>
            </a:extLst>
          </p:cNvPr>
          <p:cNvPicPr>
            <a:picLocks noChangeAspect="1"/>
          </p:cNvPicPr>
          <p:nvPr/>
        </p:nvPicPr>
        <p:blipFill rotWithShape="1">
          <a:blip r:embed="rId8"/>
          <a:srcRect l="10654" t="11032" r="11243" b="8554"/>
          <a:stretch/>
        </p:blipFill>
        <p:spPr>
          <a:xfrm>
            <a:off x="3293355" y="1365479"/>
            <a:ext cx="1171576" cy="120627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2"/>
          <p:cNvSpPr txBox="1">
            <a:spLocks noGrp="1"/>
          </p:cNvSpPr>
          <p:nvPr>
            <p:ph type="body" idx="1"/>
          </p:nvPr>
        </p:nvSpPr>
        <p:spPr>
          <a:xfrm>
            <a:off x="2755614" y="2957513"/>
            <a:ext cx="3766629" cy="1900237"/>
          </a:xfrm>
        </p:spPr>
        <p:txBody>
          <a:bodyPr spcFirstLastPara="1" wrap="square" lIns="91425" tIns="91425" rIns="91425" bIns="91425" anchor="ctr" anchorCtr="0">
            <a:noAutofit/>
          </a:bodyPr>
          <a:lstStyle/>
          <a:p>
            <a:pPr marL="0" lvl="0" indent="0" rtl="0">
              <a:spcBef>
                <a:spcPts val="0"/>
              </a:spcBef>
              <a:spcAft>
                <a:spcPts val="600"/>
              </a:spcAft>
              <a:buNone/>
            </a:pPr>
            <a:r>
              <a:rPr lang="en-US" sz="2800" i="0" dirty="0">
                <a:highlight>
                  <a:srgbClr val="A3AD86"/>
                </a:highlight>
                <a:latin typeface="Miriam Libre" panose="00000500000000000000" pitchFamily="2" charset="-79"/>
                <a:cs typeface="Miriam Libre" panose="00000500000000000000" pitchFamily="2" charset="-79"/>
              </a:rPr>
              <a:t>Township of Scugog ITSP &amp; Five – Year Roadmap </a:t>
            </a:r>
          </a:p>
        </p:txBody>
      </p:sp>
      <p:sp>
        <p:nvSpPr>
          <p:cNvPr id="318" name="Google Shape;318;p22"/>
          <p:cNvSpPr txBox="1">
            <a:spLocks noGrp="1"/>
          </p:cNvSpPr>
          <p:nvPr>
            <p:ph type="sldNum" idx="12"/>
          </p:nvPr>
        </p:nvSpPr>
        <p:spPr>
          <a:xfrm>
            <a:off x="4116400" y="4807500"/>
            <a:ext cx="911100" cy="336000"/>
          </a:xfrm>
        </p:spPr>
        <p:txBody>
          <a:bodyPr spcFirstLastPara="1" wrap="square" lIns="91425" tIns="91425" rIns="91425" bIns="91425" anchor="ctr" anchorCtr="0">
            <a:noAutofit/>
          </a:bodyPr>
          <a:lstStyle/>
          <a:p>
            <a:pPr marL="0" lvl="0" indent="0" rtl="0">
              <a:lnSpc>
                <a:spcPct val="90000"/>
              </a:lnSpc>
              <a:spcBef>
                <a:spcPts val="0"/>
              </a:spcBef>
              <a:spcAft>
                <a:spcPts val="600"/>
              </a:spcAft>
              <a:buNone/>
            </a:pPr>
            <a:r>
              <a:rPr lang="en" dirty="0"/>
              <a:t>9</a:t>
            </a:r>
          </a:p>
        </p:txBody>
      </p:sp>
      <p:pic>
        <p:nvPicPr>
          <p:cNvPr id="6" name="Picture 2">
            <a:extLst>
              <a:ext uri="{FF2B5EF4-FFF2-40B4-BE49-F238E27FC236}">
                <a16:creationId xmlns:a16="http://schemas.microsoft.com/office/drawing/2014/main" id="{F1365821-1611-5D19-286A-83E8E055CA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9461" y="-1"/>
            <a:ext cx="4224977" cy="282178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6" descr="Logo&#10;&#10;Description automatically generated">
            <a:extLst>
              <a:ext uri="{FF2B5EF4-FFF2-40B4-BE49-F238E27FC236}">
                <a16:creationId xmlns:a16="http://schemas.microsoft.com/office/drawing/2014/main" id="{044C240F-1993-683E-C3EA-7507661713E4}"/>
              </a:ext>
            </a:extLst>
          </p:cNvPr>
          <p:cNvPicPr>
            <a:picLocks noChangeAspect="1"/>
          </p:cNvPicPr>
          <p:nvPr/>
        </p:nvPicPr>
        <p:blipFill>
          <a:blip r:embed="rId4"/>
          <a:stretch>
            <a:fillRect/>
          </a:stretch>
        </p:blipFill>
        <p:spPr>
          <a:xfrm>
            <a:off x="6951269" y="4650352"/>
            <a:ext cx="1244387" cy="41479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3"/>
          <p:cNvSpPr txBox="1">
            <a:spLocks noGrp="1"/>
          </p:cNvSpPr>
          <p:nvPr>
            <p:ph type="title" idx="4294967295"/>
          </p:nvPr>
        </p:nvSpPr>
        <p:spPr>
          <a:xfrm>
            <a:off x="500400" y="301658"/>
            <a:ext cx="8143200" cy="469867"/>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2400" b="0" dirty="0">
              <a:solidFill>
                <a:srgbClr val="FFFFFF"/>
              </a:solidFill>
            </a:endParaRPr>
          </a:p>
          <a:p>
            <a:pPr marL="0" lvl="0" indent="0" algn="ctr" rtl="0">
              <a:spcBef>
                <a:spcPts val="0"/>
              </a:spcBef>
              <a:spcAft>
                <a:spcPts val="0"/>
              </a:spcAft>
              <a:buNone/>
            </a:pPr>
            <a:endParaRPr sz="2400" dirty="0">
              <a:solidFill>
                <a:srgbClr val="FFFFFF"/>
              </a:solidFill>
            </a:endParaRPr>
          </a:p>
        </p:txBody>
      </p:sp>
      <p:sp>
        <p:nvSpPr>
          <p:cNvPr id="324" name="Google Shape;324;p23"/>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pic>
        <p:nvPicPr>
          <p:cNvPr id="4" name="Picture 8" descr="Graphical user interface, application, website&#10;&#10;Description automatically generated">
            <a:extLst>
              <a:ext uri="{FF2B5EF4-FFF2-40B4-BE49-F238E27FC236}">
                <a16:creationId xmlns:a16="http://schemas.microsoft.com/office/drawing/2014/main" id="{C083CFAF-8861-BD9D-195B-4D7AFE81FF1C}"/>
              </a:ext>
            </a:extLst>
          </p:cNvPr>
          <p:cNvPicPr>
            <a:picLocks noChangeAspect="1"/>
          </p:cNvPicPr>
          <p:nvPr/>
        </p:nvPicPr>
        <p:blipFill>
          <a:blip r:embed="rId3"/>
          <a:stretch>
            <a:fillRect/>
          </a:stretch>
        </p:blipFill>
        <p:spPr>
          <a:xfrm>
            <a:off x="1947540" y="463491"/>
            <a:ext cx="5248819" cy="4240468"/>
          </a:xfrm>
          <a:prstGeom prst="rect">
            <a:avLst/>
          </a:prstGeom>
        </p:spPr>
      </p:pic>
      <p:pic>
        <p:nvPicPr>
          <p:cNvPr id="6" name="Picture 5" descr="Shape&#10;&#10;Description automatically generated with low confidence">
            <a:extLst>
              <a:ext uri="{FF2B5EF4-FFF2-40B4-BE49-F238E27FC236}">
                <a16:creationId xmlns:a16="http://schemas.microsoft.com/office/drawing/2014/main" id="{EF6AF04B-FF80-2FE1-01FA-5BDEBDF6E3F3}"/>
              </a:ext>
            </a:extLst>
          </p:cNvPr>
          <p:cNvPicPr>
            <a:picLocks noChangeAspect="1"/>
          </p:cNvPicPr>
          <p:nvPr/>
        </p:nvPicPr>
        <p:blipFill>
          <a:blip r:embed="rId4"/>
          <a:stretch>
            <a:fillRect/>
          </a:stretch>
        </p:blipFill>
        <p:spPr>
          <a:xfrm>
            <a:off x="3954875" y="2526263"/>
            <a:ext cx="1162756" cy="166824"/>
          </a:xfrm>
          <a:prstGeom prst="rect">
            <a:avLst/>
          </a:prstGeom>
        </p:spPr>
      </p:pic>
      <p:pic>
        <p:nvPicPr>
          <p:cNvPr id="9" name="Picture 8" descr="Logo&#10;&#10;Description automatically generated">
            <a:extLst>
              <a:ext uri="{FF2B5EF4-FFF2-40B4-BE49-F238E27FC236}">
                <a16:creationId xmlns:a16="http://schemas.microsoft.com/office/drawing/2014/main" id="{204ACBFB-5383-7A48-D695-5B7716FB3EC7}"/>
              </a:ext>
            </a:extLst>
          </p:cNvPr>
          <p:cNvPicPr>
            <a:picLocks noChangeAspect="1"/>
          </p:cNvPicPr>
          <p:nvPr/>
        </p:nvPicPr>
        <p:blipFill>
          <a:blip r:embed="rId5"/>
          <a:stretch>
            <a:fillRect/>
          </a:stretch>
        </p:blipFill>
        <p:spPr>
          <a:xfrm>
            <a:off x="7477742" y="4323281"/>
            <a:ext cx="1244387" cy="41479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32"/>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sp>
        <p:nvSpPr>
          <p:cNvPr id="455" name="Google Shape;455;p32"/>
          <p:cNvSpPr txBox="1">
            <a:spLocks noGrp="1"/>
          </p:cNvSpPr>
          <p:nvPr>
            <p:ph type="body" idx="4294967295"/>
          </p:nvPr>
        </p:nvSpPr>
        <p:spPr>
          <a:xfrm>
            <a:off x="86157" y="459757"/>
            <a:ext cx="3609975" cy="1774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lang="en" sz="1800" dirty="0"/>
          </a:p>
          <a:p>
            <a:pPr marL="0" lvl="0" indent="0" algn="l" rtl="0">
              <a:spcBef>
                <a:spcPts val="600"/>
              </a:spcBef>
              <a:spcAft>
                <a:spcPts val="0"/>
              </a:spcAft>
              <a:buNone/>
            </a:pPr>
            <a:r>
              <a:rPr lang="en" sz="4000" dirty="0">
                <a:latin typeface="Miriam Libre" panose="00000500000000000000" pitchFamily="2" charset="-79"/>
                <a:cs typeface="Miriam Libre" panose="00000500000000000000" pitchFamily="2" charset="-79"/>
              </a:rPr>
              <a:t>Online Payments </a:t>
            </a:r>
          </a:p>
        </p:txBody>
      </p:sp>
      <p:grpSp>
        <p:nvGrpSpPr>
          <p:cNvPr id="447" name="Google Shape;447;p32"/>
          <p:cNvGrpSpPr/>
          <p:nvPr/>
        </p:nvGrpSpPr>
        <p:grpSpPr>
          <a:xfrm>
            <a:off x="868926" y="2692238"/>
            <a:ext cx="936061" cy="2451262"/>
            <a:chOff x="7556500" y="3806825"/>
            <a:chExt cx="838313" cy="2195488"/>
          </a:xfrm>
          <a:solidFill>
            <a:srgbClr val="A3AD86"/>
          </a:solidFill>
        </p:grpSpPr>
        <p:sp>
          <p:nvSpPr>
            <p:cNvPr id="448" name="Google Shape;448;p3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grpFill/>
            <a:ln>
              <a:solidFill>
                <a:schemeClr val="accent5">
                  <a:lumMod val="75000"/>
                  <a:lumOff val="25000"/>
                </a:schemeClr>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449" name="Google Shape;449;p3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grpFill/>
            <a:ln>
              <a:solidFill>
                <a:schemeClr val="accent5">
                  <a:lumMod val="75000"/>
                  <a:lumOff val="25000"/>
                </a:schemeClr>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0" name="Google Shape;450;p3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grpFill/>
            <a:ln>
              <a:solidFill>
                <a:schemeClr val="accent5">
                  <a:lumMod val="75000"/>
                  <a:lumOff val="25000"/>
                </a:schemeClr>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1" name="Google Shape;451;p3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grpFill/>
            <a:ln>
              <a:solidFill>
                <a:schemeClr val="accent5">
                  <a:lumMod val="75000"/>
                  <a:lumOff val="25000"/>
                </a:schemeClr>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3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grpFill/>
            <a:ln>
              <a:solidFill>
                <a:schemeClr val="accent5">
                  <a:lumMod val="75000"/>
                  <a:lumOff val="25000"/>
                </a:schemeClr>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3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grpFill/>
            <a:ln>
              <a:solidFill>
                <a:schemeClr val="accent5">
                  <a:lumMod val="75000"/>
                  <a:lumOff val="25000"/>
                </a:schemeClr>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4" name="Google Shape;454;p3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grpFill/>
            <a:ln>
              <a:solidFill>
                <a:schemeClr val="accent5">
                  <a:lumMod val="75000"/>
                  <a:lumOff val="25000"/>
                </a:schemeClr>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56" name="Google Shape;456;p32"/>
          <p:cNvGrpSpPr/>
          <p:nvPr/>
        </p:nvGrpSpPr>
        <p:grpSpPr>
          <a:xfrm>
            <a:off x="5169488" y="373570"/>
            <a:ext cx="2119546" cy="4396359"/>
            <a:chOff x="2547150" y="238125"/>
            <a:chExt cx="2525675" cy="5238750"/>
          </a:xfrm>
        </p:grpSpPr>
        <p:sp>
          <p:nvSpPr>
            <p:cNvPr id="457" name="Google Shape;457;p32"/>
            <p:cNvSpPr/>
            <p:nvPr/>
          </p:nvSpPr>
          <p:spPr>
            <a:xfrm>
              <a:off x="2547150" y="238125"/>
              <a:ext cx="2525675" cy="5238750"/>
            </a:xfrm>
            <a:custGeom>
              <a:avLst/>
              <a:gdLst/>
              <a:ahLst/>
              <a:cxnLst/>
              <a:rect l="l" t="t" r="r" b="b"/>
              <a:pathLst>
                <a:path w="101027" h="209550" extrusionOk="0">
                  <a:moveTo>
                    <a:pt x="98629" y="18886"/>
                  </a:moveTo>
                  <a:lnTo>
                    <a:pt x="98629" y="190364"/>
                  </a:lnTo>
                  <a:lnTo>
                    <a:pt x="2398" y="190364"/>
                  </a:lnTo>
                  <a:lnTo>
                    <a:pt x="2398"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2"/>
            <p:cNvSpPr/>
            <p:nvPr/>
          </p:nvSpPr>
          <p:spPr>
            <a:xfrm>
              <a:off x="3557025" y="5147100"/>
              <a:ext cx="504050" cy="179900"/>
            </a:xfrm>
            <a:custGeom>
              <a:avLst/>
              <a:gdLst/>
              <a:ahLst/>
              <a:cxnLst/>
              <a:rect l="l" t="t" r="r" b="b"/>
              <a:pathLst>
                <a:path w="20162" h="7196" extrusionOk="0">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2"/>
            <p:cNvSpPr/>
            <p:nvPr/>
          </p:nvSpPr>
          <p:spPr>
            <a:xfrm>
              <a:off x="3008050" y="423600"/>
              <a:ext cx="99325" cy="99325"/>
            </a:xfrm>
            <a:custGeom>
              <a:avLst/>
              <a:gdLst/>
              <a:ahLst/>
              <a:cxnLst/>
              <a:rect l="l" t="t" r="r" b="b"/>
              <a:pathLst>
                <a:path w="3973" h="3973" extrusionOk="0">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2"/>
            <p:cNvSpPr/>
            <p:nvPr/>
          </p:nvSpPr>
          <p:spPr>
            <a:xfrm>
              <a:off x="3566400" y="434850"/>
              <a:ext cx="487175" cy="76850"/>
            </a:xfrm>
            <a:custGeom>
              <a:avLst/>
              <a:gdLst/>
              <a:ahLst/>
              <a:cxnLst/>
              <a:rect l="l" t="t" r="r" b="b"/>
              <a:pathLst>
                <a:path w="19487" h="3074" extrusionOk="0">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8" name="Picture 17">
            <a:extLst>
              <a:ext uri="{FF2B5EF4-FFF2-40B4-BE49-F238E27FC236}">
                <a16:creationId xmlns:a16="http://schemas.microsoft.com/office/drawing/2014/main" id="{F930DE3F-3155-A10F-AAEC-12B87FA3BC01}"/>
              </a:ext>
            </a:extLst>
          </p:cNvPr>
          <p:cNvPicPr>
            <a:picLocks noChangeAspect="1"/>
          </p:cNvPicPr>
          <p:nvPr/>
        </p:nvPicPr>
        <p:blipFill rotWithShape="1">
          <a:blip r:embed="rId3"/>
          <a:srcRect l="-710" t="7868" r="71674" b="22160"/>
          <a:stretch/>
        </p:blipFill>
        <p:spPr>
          <a:xfrm>
            <a:off x="5169488" y="768226"/>
            <a:ext cx="2083367" cy="3599182"/>
          </a:xfrm>
          <a:prstGeom prst="rect">
            <a:avLst/>
          </a:prstGeom>
        </p:spPr>
      </p:pic>
      <p:pic>
        <p:nvPicPr>
          <p:cNvPr id="7" name="Graphic 6" descr="Money outline">
            <a:extLst>
              <a:ext uri="{FF2B5EF4-FFF2-40B4-BE49-F238E27FC236}">
                <a16:creationId xmlns:a16="http://schemas.microsoft.com/office/drawing/2014/main" id="{61DCF008-9F82-6876-DBE1-33271ADDE2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50522" y="768226"/>
            <a:ext cx="914400" cy="914400"/>
          </a:xfrm>
          <a:prstGeom prst="rect">
            <a:avLst/>
          </a:prstGeom>
        </p:spPr>
      </p:pic>
      <p:pic>
        <p:nvPicPr>
          <p:cNvPr id="25" name="Picture 24" descr="Logo&#10;&#10;Description automatically generated">
            <a:extLst>
              <a:ext uri="{FF2B5EF4-FFF2-40B4-BE49-F238E27FC236}">
                <a16:creationId xmlns:a16="http://schemas.microsoft.com/office/drawing/2014/main" id="{A0958B1E-AE19-8CAE-9B6A-B2D181C0F8E8}"/>
              </a:ext>
            </a:extLst>
          </p:cNvPr>
          <p:cNvPicPr>
            <a:picLocks noChangeAspect="1"/>
          </p:cNvPicPr>
          <p:nvPr/>
        </p:nvPicPr>
        <p:blipFill>
          <a:blip r:embed="rId6"/>
          <a:stretch>
            <a:fillRect/>
          </a:stretch>
        </p:blipFill>
        <p:spPr>
          <a:xfrm>
            <a:off x="7764429" y="4493182"/>
            <a:ext cx="1244387" cy="414796"/>
          </a:xfrm>
          <a:prstGeom prst="rect">
            <a:avLst/>
          </a:prstGeom>
        </p:spPr>
      </p:pic>
      <p:pic>
        <p:nvPicPr>
          <p:cNvPr id="28" name="Graphic 27" descr="Money outline">
            <a:extLst>
              <a:ext uri="{FF2B5EF4-FFF2-40B4-BE49-F238E27FC236}">
                <a16:creationId xmlns:a16="http://schemas.microsoft.com/office/drawing/2014/main" id="{0376668B-20AA-EE02-DE53-268A10C0AB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29423" y="768226"/>
            <a:ext cx="914400" cy="914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28"/>
          <p:cNvSpPr txBox="1">
            <a:spLocks noGrp="1"/>
          </p:cNvSpPr>
          <p:nvPr>
            <p:ph type="ctrTitle" idx="4294967295"/>
          </p:nvPr>
        </p:nvSpPr>
        <p:spPr>
          <a:xfrm>
            <a:off x="164884" y="679438"/>
            <a:ext cx="4905600" cy="1714812"/>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4000" dirty="0">
                <a:solidFill>
                  <a:schemeClr val="tx1">
                    <a:lumMod val="95000"/>
                    <a:lumOff val="5000"/>
                  </a:schemeClr>
                </a:solidFill>
              </a:rPr>
              <a:t>Recreation Programs</a:t>
            </a:r>
            <a:endParaRPr sz="4000" dirty="0">
              <a:solidFill>
                <a:schemeClr val="tx1">
                  <a:lumMod val="95000"/>
                  <a:lumOff val="5000"/>
                </a:schemeClr>
              </a:solidFill>
            </a:endParaRPr>
          </a:p>
        </p:txBody>
      </p:sp>
      <p:sp>
        <p:nvSpPr>
          <p:cNvPr id="383" name="Google Shape;383;p2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grpSp>
        <p:nvGrpSpPr>
          <p:cNvPr id="384" name="Google Shape;384;p28"/>
          <p:cNvGrpSpPr/>
          <p:nvPr/>
        </p:nvGrpSpPr>
        <p:grpSpPr>
          <a:xfrm flipH="1">
            <a:off x="125036" y="2932502"/>
            <a:ext cx="2792552" cy="2221397"/>
            <a:chOff x="9925050" y="4203700"/>
            <a:chExt cx="2267050" cy="1803375"/>
          </a:xfrm>
          <a:solidFill>
            <a:srgbClr val="A3AD86"/>
          </a:solidFill>
        </p:grpSpPr>
        <p:sp>
          <p:nvSpPr>
            <p:cNvPr id="385" name="Google Shape;385;p28"/>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28"/>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28"/>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388" name="Google Shape;388;p28"/>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28"/>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28"/>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1" name="Google Shape;391;p28"/>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2" name="Google Shape;392;p28"/>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28"/>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28"/>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5" name="Google Shape;395;p28"/>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6" name="Google Shape;396;p28"/>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22" name="Picture 21">
            <a:extLst>
              <a:ext uri="{FF2B5EF4-FFF2-40B4-BE49-F238E27FC236}">
                <a16:creationId xmlns:a16="http://schemas.microsoft.com/office/drawing/2014/main" id="{D63A24F6-89B6-02EF-2EF2-6D862D5537BD}"/>
              </a:ext>
            </a:extLst>
          </p:cNvPr>
          <p:cNvPicPr>
            <a:picLocks noChangeAspect="1"/>
          </p:cNvPicPr>
          <p:nvPr/>
        </p:nvPicPr>
        <p:blipFill rotWithShape="1">
          <a:blip r:embed="rId3"/>
          <a:srcRect l="35833" t="35021" r="44167" b="16614"/>
          <a:stretch/>
        </p:blipFill>
        <p:spPr>
          <a:xfrm>
            <a:off x="4200235" y="251696"/>
            <a:ext cx="3411168" cy="4640107"/>
          </a:xfrm>
          <a:prstGeom prst="rect">
            <a:avLst/>
          </a:prstGeom>
        </p:spPr>
      </p:pic>
      <p:pic>
        <p:nvPicPr>
          <p:cNvPr id="24" name="Picture 23" descr="Logo&#10;&#10;Description automatically generated">
            <a:extLst>
              <a:ext uri="{FF2B5EF4-FFF2-40B4-BE49-F238E27FC236}">
                <a16:creationId xmlns:a16="http://schemas.microsoft.com/office/drawing/2014/main" id="{F65F02BE-9F9E-05BF-01C8-929E73F03E08}"/>
              </a:ext>
            </a:extLst>
          </p:cNvPr>
          <p:cNvPicPr>
            <a:picLocks noChangeAspect="1"/>
          </p:cNvPicPr>
          <p:nvPr/>
        </p:nvPicPr>
        <p:blipFill>
          <a:blip r:embed="rId4"/>
          <a:stretch>
            <a:fillRect/>
          </a:stretch>
        </p:blipFill>
        <p:spPr>
          <a:xfrm>
            <a:off x="7774577" y="4602239"/>
            <a:ext cx="1244387" cy="41479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33"/>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sp>
        <p:nvSpPr>
          <p:cNvPr id="467" name="Google Shape;467;p33"/>
          <p:cNvSpPr txBox="1">
            <a:spLocks noGrp="1"/>
          </p:cNvSpPr>
          <p:nvPr>
            <p:ph type="body" idx="4294967295"/>
          </p:nvPr>
        </p:nvSpPr>
        <p:spPr>
          <a:xfrm>
            <a:off x="179450" y="188494"/>
            <a:ext cx="3609975" cy="3741737"/>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4000" dirty="0">
                <a:solidFill>
                  <a:schemeClr val="tx1">
                    <a:lumMod val="95000"/>
                    <a:lumOff val="5000"/>
                  </a:schemeClr>
                </a:solidFill>
                <a:latin typeface="Miriam Libre"/>
                <a:ea typeface="Miriam Libre"/>
                <a:cs typeface="Miriam Libre"/>
                <a:sym typeface="Miriam Libre"/>
              </a:rPr>
              <a:t>Online </a:t>
            </a:r>
          </a:p>
          <a:p>
            <a:pPr marL="0" lvl="0" indent="0" algn="l" rtl="0">
              <a:spcBef>
                <a:spcPts val="600"/>
              </a:spcBef>
              <a:spcAft>
                <a:spcPts val="0"/>
              </a:spcAft>
              <a:buNone/>
            </a:pPr>
            <a:r>
              <a:rPr lang="en" sz="4000" dirty="0">
                <a:solidFill>
                  <a:schemeClr val="tx1">
                    <a:lumMod val="95000"/>
                    <a:lumOff val="5000"/>
                  </a:schemeClr>
                </a:solidFill>
                <a:latin typeface="Miriam Libre"/>
                <a:ea typeface="Miriam Libre"/>
                <a:cs typeface="Miriam Libre"/>
                <a:sym typeface="Miriam Libre"/>
              </a:rPr>
              <a:t>Burn</a:t>
            </a:r>
          </a:p>
          <a:p>
            <a:pPr marL="0" lvl="0" indent="0" algn="l" rtl="0">
              <a:spcBef>
                <a:spcPts val="600"/>
              </a:spcBef>
              <a:spcAft>
                <a:spcPts val="0"/>
              </a:spcAft>
              <a:buNone/>
            </a:pPr>
            <a:r>
              <a:rPr lang="en" sz="4000" dirty="0">
                <a:solidFill>
                  <a:schemeClr val="tx1">
                    <a:lumMod val="95000"/>
                    <a:lumOff val="5000"/>
                  </a:schemeClr>
                </a:solidFill>
                <a:latin typeface="Miriam Libre"/>
                <a:ea typeface="Miriam Libre"/>
                <a:cs typeface="Miriam Libre"/>
                <a:sym typeface="Miriam Libre"/>
              </a:rPr>
              <a:t>Permits </a:t>
            </a:r>
            <a:endParaRPr sz="4000" dirty="0">
              <a:solidFill>
                <a:schemeClr val="tx1">
                  <a:lumMod val="95000"/>
                  <a:lumOff val="5000"/>
                </a:schemeClr>
              </a:solidFill>
              <a:latin typeface="Miriam Libre"/>
              <a:ea typeface="Miriam Libre"/>
              <a:cs typeface="Miriam Libre"/>
              <a:sym typeface="Miriam Libre"/>
            </a:endParaRPr>
          </a:p>
        </p:txBody>
      </p:sp>
      <p:grpSp>
        <p:nvGrpSpPr>
          <p:cNvPr id="474" name="Google Shape;474;p33"/>
          <p:cNvGrpSpPr/>
          <p:nvPr/>
        </p:nvGrpSpPr>
        <p:grpSpPr>
          <a:xfrm>
            <a:off x="4560960" y="386347"/>
            <a:ext cx="2736410" cy="4222433"/>
            <a:chOff x="2112475" y="238125"/>
            <a:chExt cx="3395050" cy="5238750"/>
          </a:xfrm>
        </p:grpSpPr>
        <p:sp>
          <p:nvSpPr>
            <p:cNvPr id="475" name="Google Shape;475;p33"/>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3"/>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rgbClr val="A3AD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3"/>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3"/>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 name="Picture 15">
            <a:extLst>
              <a:ext uri="{FF2B5EF4-FFF2-40B4-BE49-F238E27FC236}">
                <a16:creationId xmlns:a16="http://schemas.microsoft.com/office/drawing/2014/main" id="{0604CEC3-3327-6668-CFDA-4F0E27D0A5F6}"/>
              </a:ext>
            </a:extLst>
          </p:cNvPr>
          <p:cNvPicPr>
            <a:picLocks noChangeAspect="1"/>
          </p:cNvPicPr>
          <p:nvPr/>
        </p:nvPicPr>
        <p:blipFill rotWithShape="1">
          <a:blip r:embed="rId3"/>
          <a:srcRect l="12912" t="26473" r="67135" b="27743"/>
          <a:stretch/>
        </p:blipFill>
        <p:spPr>
          <a:xfrm>
            <a:off x="4624232" y="765389"/>
            <a:ext cx="2609865" cy="3461935"/>
          </a:xfrm>
          <a:prstGeom prst="rect">
            <a:avLst/>
          </a:prstGeom>
        </p:spPr>
      </p:pic>
      <p:pic>
        <p:nvPicPr>
          <p:cNvPr id="17" name="Picture 16" descr="Logo&#10;&#10;Description automatically generated">
            <a:extLst>
              <a:ext uri="{FF2B5EF4-FFF2-40B4-BE49-F238E27FC236}">
                <a16:creationId xmlns:a16="http://schemas.microsoft.com/office/drawing/2014/main" id="{019882E1-5C45-9574-3943-FDC36F18C90E}"/>
              </a:ext>
            </a:extLst>
          </p:cNvPr>
          <p:cNvPicPr>
            <a:picLocks noChangeAspect="1"/>
          </p:cNvPicPr>
          <p:nvPr/>
        </p:nvPicPr>
        <p:blipFill>
          <a:blip r:embed="rId4"/>
          <a:stretch>
            <a:fillRect/>
          </a:stretch>
        </p:blipFill>
        <p:spPr>
          <a:xfrm>
            <a:off x="7680994" y="4570059"/>
            <a:ext cx="1244387" cy="414796"/>
          </a:xfrm>
          <a:prstGeom prst="rect">
            <a:avLst/>
          </a:prstGeom>
        </p:spPr>
      </p:pic>
      <p:grpSp>
        <p:nvGrpSpPr>
          <p:cNvPr id="18" name="Google Shape;859;p48">
            <a:extLst>
              <a:ext uri="{FF2B5EF4-FFF2-40B4-BE49-F238E27FC236}">
                <a16:creationId xmlns:a16="http://schemas.microsoft.com/office/drawing/2014/main" id="{CB5A5460-9B09-E048-818E-BF1C01A8507C}"/>
              </a:ext>
            </a:extLst>
          </p:cNvPr>
          <p:cNvGrpSpPr/>
          <p:nvPr/>
        </p:nvGrpSpPr>
        <p:grpSpPr>
          <a:xfrm rot="10800000">
            <a:off x="327170" y="2810312"/>
            <a:ext cx="2315362" cy="2333188"/>
            <a:chOff x="6545263" y="855663"/>
            <a:chExt cx="2347900" cy="2270150"/>
          </a:xfrm>
          <a:solidFill>
            <a:srgbClr val="A3AD86"/>
          </a:solidFill>
        </p:grpSpPr>
        <p:sp>
          <p:nvSpPr>
            <p:cNvPr id="19" name="Google Shape;860;p48">
              <a:extLst>
                <a:ext uri="{FF2B5EF4-FFF2-40B4-BE49-F238E27FC236}">
                  <a16:creationId xmlns:a16="http://schemas.microsoft.com/office/drawing/2014/main" id="{B688665A-E371-83F3-2784-DA2BD003C5D7}"/>
                </a:ext>
              </a:extLst>
            </p:cNvPr>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861;p48">
              <a:extLst>
                <a:ext uri="{FF2B5EF4-FFF2-40B4-BE49-F238E27FC236}">
                  <a16:creationId xmlns:a16="http://schemas.microsoft.com/office/drawing/2014/main" id="{49662E17-7315-210B-A819-392D345F7381}"/>
                </a:ext>
              </a:extLst>
            </p:cNvPr>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862;p48">
              <a:extLst>
                <a:ext uri="{FF2B5EF4-FFF2-40B4-BE49-F238E27FC236}">
                  <a16:creationId xmlns:a16="http://schemas.microsoft.com/office/drawing/2014/main" id="{347A0B1B-07CD-4507-7B61-8E2B3D224F7E}"/>
                </a:ext>
              </a:extLst>
            </p:cNvPr>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863;p48">
              <a:extLst>
                <a:ext uri="{FF2B5EF4-FFF2-40B4-BE49-F238E27FC236}">
                  <a16:creationId xmlns:a16="http://schemas.microsoft.com/office/drawing/2014/main" id="{36905194-ED9E-8AD3-A821-80A79BB3E3FF}"/>
                </a:ext>
              </a:extLst>
            </p:cNvPr>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864;p48">
              <a:extLst>
                <a:ext uri="{FF2B5EF4-FFF2-40B4-BE49-F238E27FC236}">
                  <a16:creationId xmlns:a16="http://schemas.microsoft.com/office/drawing/2014/main" id="{EFE3BB19-7451-4A67-B9D3-66CE9A63AF26}"/>
                </a:ext>
              </a:extLst>
            </p:cNvPr>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865;p48">
              <a:extLst>
                <a:ext uri="{FF2B5EF4-FFF2-40B4-BE49-F238E27FC236}">
                  <a16:creationId xmlns:a16="http://schemas.microsoft.com/office/drawing/2014/main" id="{48E45774-3CE7-C110-6BE0-0C97B0D8CB0A}"/>
                </a:ext>
              </a:extLst>
            </p:cNvPr>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866;p48">
              <a:extLst>
                <a:ext uri="{FF2B5EF4-FFF2-40B4-BE49-F238E27FC236}">
                  <a16:creationId xmlns:a16="http://schemas.microsoft.com/office/drawing/2014/main" id="{4DC7ACBC-A84C-6D79-EEC1-E354AB348AE1}"/>
                </a:ext>
              </a:extLst>
            </p:cNvPr>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867;p48">
              <a:extLst>
                <a:ext uri="{FF2B5EF4-FFF2-40B4-BE49-F238E27FC236}">
                  <a16:creationId xmlns:a16="http://schemas.microsoft.com/office/drawing/2014/main" id="{E00B2864-83B3-E649-CF63-F808D48D6009}"/>
                </a:ext>
              </a:extLst>
            </p:cNvPr>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868;p48">
              <a:extLst>
                <a:ext uri="{FF2B5EF4-FFF2-40B4-BE49-F238E27FC236}">
                  <a16:creationId xmlns:a16="http://schemas.microsoft.com/office/drawing/2014/main" id="{FE19737C-0C24-0B9A-3673-38C7D9906503}"/>
                </a:ext>
              </a:extLst>
            </p:cNvPr>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869;p48">
              <a:extLst>
                <a:ext uri="{FF2B5EF4-FFF2-40B4-BE49-F238E27FC236}">
                  <a16:creationId xmlns:a16="http://schemas.microsoft.com/office/drawing/2014/main" id="{3F414E85-BA97-1DF5-5098-0B399A47C331}"/>
                </a:ext>
              </a:extLst>
            </p:cNvPr>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870;p48">
              <a:extLst>
                <a:ext uri="{FF2B5EF4-FFF2-40B4-BE49-F238E27FC236}">
                  <a16:creationId xmlns:a16="http://schemas.microsoft.com/office/drawing/2014/main" id="{8707A66B-8FCC-860B-FBF2-3FA5D1743E81}"/>
                </a:ext>
              </a:extLst>
            </p:cNvPr>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871;p48">
              <a:extLst>
                <a:ext uri="{FF2B5EF4-FFF2-40B4-BE49-F238E27FC236}">
                  <a16:creationId xmlns:a16="http://schemas.microsoft.com/office/drawing/2014/main" id="{205282F1-D480-9E5C-D590-7D00EEAA2336}"/>
                </a:ext>
              </a:extLst>
            </p:cNvPr>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872;p48">
              <a:extLst>
                <a:ext uri="{FF2B5EF4-FFF2-40B4-BE49-F238E27FC236}">
                  <a16:creationId xmlns:a16="http://schemas.microsoft.com/office/drawing/2014/main" id="{97F18B5A-2C5C-024F-6097-0F783A73E841}"/>
                </a:ext>
              </a:extLst>
            </p:cNvPr>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2" name="Google Shape;402;p29"/>
          <p:cNvSpPr txBox="1">
            <a:spLocks noGrp="1"/>
          </p:cNvSpPr>
          <p:nvPr>
            <p:ph type="sldNum" idx="12"/>
          </p:nvPr>
        </p:nvSpPr>
        <p:spPr>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dirty="0"/>
          </a:p>
        </p:txBody>
      </p:sp>
      <p:sp>
        <p:nvSpPr>
          <p:cNvPr id="401" name="Google Shape;401;p29"/>
          <p:cNvSpPr txBox="1">
            <a:spLocks noGrp="1"/>
          </p:cNvSpPr>
          <p:nvPr>
            <p:ph type="title" idx="4294967295"/>
          </p:nvPr>
        </p:nvSpPr>
        <p:spPr>
          <a:xfrm>
            <a:off x="0" y="1241571"/>
            <a:ext cx="5138738" cy="2057021"/>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4000" dirty="0">
                <a:solidFill>
                  <a:schemeClr val="tx1">
                    <a:lumMod val="95000"/>
                    <a:lumOff val="5000"/>
                  </a:schemeClr>
                </a:solidFill>
              </a:rPr>
              <a:t>E – Permit </a:t>
            </a:r>
            <a:br>
              <a:rPr lang="en-US" sz="4000" dirty="0">
                <a:solidFill>
                  <a:schemeClr val="tx1">
                    <a:lumMod val="95000"/>
                    <a:lumOff val="5000"/>
                  </a:schemeClr>
                </a:solidFill>
              </a:rPr>
            </a:br>
            <a:r>
              <a:rPr lang="en-US" sz="4000" dirty="0">
                <a:solidFill>
                  <a:schemeClr val="tx1">
                    <a:lumMod val="95000"/>
                    <a:lumOff val="5000"/>
                  </a:schemeClr>
                </a:solidFill>
              </a:rPr>
              <a:t>Online </a:t>
            </a:r>
            <a:br>
              <a:rPr lang="en-US" sz="4000" dirty="0">
                <a:solidFill>
                  <a:schemeClr val="tx1">
                    <a:lumMod val="95000"/>
                    <a:lumOff val="5000"/>
                  </a:schemeClr>
                </a:solidFill>
              </a:rPr>
            </a:br>
            <a:r>
              <a:rPr lang="en-US" sz="4000" dirty="0">
                <a:solidFill>
                  <a:schemeClr val="tx1">
                    <a:lumMod val="95000"/>
                    <a:lumOff val="5000"/>
                  </a:schemeClr>
                </a:solidFill>
              </a:rPr>
              <a:t>Permits </a:t>
            </a:r>
            <a:br>
              <a:rPr lang="en-US" sz="4000" dirty="0">
                <a:solidFill>
                  <a:schemeClr val="tx1">
                    <a:lumMod val="95000"/>
                    <a:lumOff val="5000"/>
                  </a:schemeClr>
                </a:solidFill>
              </a:rPr>
            </a:br>
            <a:endParaRPr sz="4000" dirty="0">
              <a:solidFill>
                <a:schemeClr val="tx1">
                  <a:lumMod val="95000"/>
                  <a:lumOff val="5000"/>
                </a:schemeClr>
              </a:solidFill>
            </a:endParaRPr>
          </a:p>
        </p:txBody>
      </p:sp>
      <p:grpSp>
        <p:nvGrpSpPr>
          <p:cNvPr id="21" name="Google Shape;468;p33">
            <a:extLst>
              <a:ext uri="{FF2B5EF4-FFF2-40B4-BE49-F238E27FC236}">
                <a16:creationId xmlns:a16="http://schemas.microsoft.com/office/drawing/2014/main" id="{C0A65CB8-4BB9-04B0-74F8-CA4F5D7BAF42}"/>
              </a:ext>
            </a:extLst>
          </p:cNvPr>
          <p:cNvGrpSpPr/>
          <p:nvPr/>
        </p:nvGrpSpPr>
        <p:grpSpPr>
          <a:xfrm rot="10800000">
            <a:off x="713621" y="2659135"/>
            <a:ext cx="1609462" cy="2485587"/>
            <a:chOff x="6545263" y="855663"/>
            <a:chExt cx="1469962" cy="2270150"/>
          </a:xfrm>
          <a:solidFill>
            <a:srgbClr val="A3AD86"/>
          </a:solidFill>
        </p:grpSpPr>
        <p:sp>
          <p:nvSpPr>
            <p:cNvPr id="22" name="Google Shape;469;p33">
              <a:extLst>
                <a:ext uri="{FF2B5EF4-FFF2-40B4-BE49-F238E27FC236}">
                  <a16:creationId xmlns:a16="http://schemas.microsoft.com/office/drawing/2014/main" id="{E1267F80-D33A-529F-C15F-BFF8737785E0}"/>
                </a:ext>
              </a:extLst>
            </p:cNvPr>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3" name="Google Shape;470;p33">
              <a:extLst>
                <a:ext uri="{FF2B5EF4-FFF2-40B4-BE49-F238E27FC236}">
                  <a16:creationId xmlns:a16="http://schemas.microsoft.com/office/drawing/2014/main" id="{B7EBAC38-7247-50C3-C4BB-D937B4770905}"/>
                </a:ext>
              </a:extLst>
            </p:cNvPr>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471;p33">
              <a:extLst>
                <a:ext uri="{FF2B5EF4-FFF2-40B4-BE49-F238E27FC236}">
                  <a16:creationId xmlns:a16="http://schemas.microsoft.com/office/drawing/2014/main" id="{3136DDF3-B133-5734-1A31-3AE55AC97ADD}"/>
                </a:ext>
              </a:extLst>
            </p:cNvPr>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472;p33">
              <a:extLst>
                <a:ext uri="{FF2B5EF4-FFF2-40B4-BE49-F238E27FC236}">
                  <a16:creationId xmlns:a16="http://schemas.microsoft.com/office/drawing/2014/main" id="{1EDA34A8-C34C-96DD-E2DB-D5C0D25CD8F6}"/>
                </a:ext>
              </a:extLst>
            </p:cNvPr>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473;p33">
              <a:extLst>
                <a:ext uri="{FF2B5EF4-FFF2-40B4-BE49-F238E27FC236}">
                  <a16:creationId xmlns:a16="http://schemas.microsoft.com/office/drawing/2014/main" id="{4E584A5E-42D2-5ECA-DB8B-ADEB6AB6CB34}"/>
                </a:ext>
              </a:extLst>
            </p:cNvPr>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grpFill/>
            <a:ln>
              <a:solidFill>
                <a:srgbClr val="A3AD86"/>
              </a:solid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27" name="Picture 2">
            <a:extLst>
              <a:ext uri="{FF2B5EF4-FFF2-40B4-BE49-F238E27FC236}">
                <a16:creationId xmlns:a16="http://schemas.microsoft.com/office/drawing/2014/main" id="{1DB7722B-0AA5-DC25-AE15-9E495E52B3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3670" y="252750"/>
            <a:ext cx="4896709" cy="434581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descr="Logo&#10;&#10;Description automatically generated">
            <a:extLst>
              <a:ext uri="{FF2B5EF4-FFF2-40B4-BE49-F238E27FC236}">
                <a16:creationId xmlns:a16="http://schemas.microsoft.com/office/drawing/2014/main" id="{8EA42E22-0719-DC14-BDC5-5529D5EB655F}"/>
              </a:ext>
            </a:extLst>
          </p:cNvPr>
          <p:cNvPicPr>
            <a:picLocks noChangeAspect="1"/>
          </p:cNvPicPr>
          <p:nvPr/>
        </p:nvPicPr>
        <p:blipFill>
          <a:blip r:embed="rId4"/>
          <a:stretch>
            <a:fillRect/>
          </a:stretch>
        </p:blipFill>
        <p:spPr>
          <a:xfrm>
            <a:off x="7808185" y="4683352"/>
            <a:ext cx="1244387" cy="414796"/>
          </a:xfrm>
          <a:prstGeom prst="rect">
            <a:avLst/>
          </a:prstGeom>
        </p:spPr>
      </p:pic>
      <p:pic>
        <p:nvPicPr>
          <p:cNvPr id="29" name="Picture 28" descr="Shape, rectangle&#10;&#10;Description automatically generated">
            <a:extLst>
              <a:ext uri="{FF2B5EF4-FFF2-40B4-BE49-F238E27FC236}">
                <a16:creationId xmlns:a16="http://schemas.microsoft.com/office/drawing/2014/main" id="{87D66148-C888-F611-A664-C3077879DF95}"/>
              </a:ext>
            </a:extLst>
          </p:cNvPr>
          <p:cNvPicPr>
            <a:picLocks noChangeAspect="1"/>
          </p:cNvPicPr>
          <p:nvPr/>
        </p:nvPicPr>
        <p:blipFill>
          <a:blip r:embed="rId5"/>
          <a:stretch>
            <a:fillRect/>
          </a:stretch>
        </p:blipFill>
        <p:spPr>
          <a:xfrm>
            <a:off x="5005893" y="2270082"/>
            <a:ext cx="1947134" cy="265138"/>
          </a:xfrm>
          <a:prstGeom prst="rect">
            <a:avLst/>
          </a:prstGeom>
        </p:spPr>
      </p:pic>
      <p:pic>
        <p:nvPicPr>
          <p:cNvPr id="36" name="Picture 35" descr="Shape, rectangle&#10;&#10;Description automatically generated">
            <a:extLst>
              <a:ext uri="{FF2B5EF4-FFF2-40B4-BE49-F238E27FC236}">
                <a16:creationId xmlns:a16="http://schemas.microsoft.com/office/drawing/2014/main" id="{EFF5ED4C-33D9-E414-0D83-69DF8F876217}"/>
              </a:ext>
            </a:extLst>
          </p:cNvPr>
          <p:cNvPicPr>
            <a:picLocks noChangeAspect="1"/>
          </p:cNvPicPr>
          <p:nvPr/>
        </p:nvPicPr>
        <p:blipFill>
          <a:blip r:embed="rId5"/>
          <a:stretch>
            <a:fillRect/>
          </a:stretch>
        </p:blipFill>
        <p:spPr>
          <a:xfrm>
            <a:off x="5938221" y="2422482"/>
            <a:ext cx="157779" cy="18579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083F7-5CB5-9EE5-5FC4-CA4292354BA1}"/>
              </a:ext>
            </a:extLst>
          </p:cNvPr>
          <p:cNvSpPr>
            <a:spLocks noGrp="1"/>
          </p:cNvSpPr>
          <p:nvPr>
            <p:ph type="ctrTitle" idx="4294967295"/>
          </p:nvPr>
        </p:nvSpPr>
        <p:spPr>
          <a:xfrm>
            <a:off x="3014663" y="0"/>
            <a:ext cx="4899025" cy="1158875"/>
          </a:xfrm>
        </p:spPr>
        <p:txBody>
          <a:bodyPr/>
          <a:lstStyle/>
          <a:p>
            <a:r>
              <a:rPr lang="en-US" sz="4000" dirty="0">
                <a:solidFill>
                  <a:schemeClr val="tx1">
                    <a:lumMod val="95000"/>
                    <a:lumOff val="5000"/>
                  </a:schemeClr>
                </a:solidFill>
                <a:highlight>
                  <a:srgbClr val="A3AD86"/>
                </a:highlight>
              </a:rPr>
              <a:t>Conclusion</a:t>
            </a:r>
            <a:endParaRPr lang="en-CA" sz="4000" dirty="0">
              <a:solidFill>
                <a:schemeClr val="tx1">
                  <a:lumMod val="95000"/>
                  <a:lumOff val="5000"/>
                </a:schemeClr>
              </a:solidFill>
              <a:highlight>
                <a:srgbClr val="A3AD86"/>
              </a:highlight>
            </a:endParaRPr>
          </a:p>
        </p:txBody>
      </p:sp>
      <p:pic>
        <p:nvPicPr>
          <p:cNvPr id="6" name="Picture 5" descr="Shape&#10;&#10;Description automatically generated with low confidence">
            <a:extLst>
              <a:ext uri="{FF2B5EF4-FFF2-40B4-BE49-F238E27FC236}">
                <a16:creationId xmlns:a16="http://schemas.microsoft.com/office/drawing/2014/main" id="{76163E58-AE35-1F9E-2EB7-B90917660118}"/>
              </a:ext>
            </a:extLst>
          </p:cNvPr>
          <p:cNvPicPr>
            <a:picLocks noChangeAspect="1"/>
          </p:cNvPicPr>
          <p:nvPr/>
        </p:nvPicPr>
        <p:blipFill rotWithShape="1">
          <a:blip r:embed="rId3"/>
          <a:srcRect l="32630" t="26805" r="43601" b="28055"/>
          <a:stretch/>
        </p:blipFill>
        <p:spPr>
          <a:xfrm>
            <a:off x="827047" y="2462611"/>
            <a:ext cx="1080334" cy="2154040"/>
          </a:xfrm>
          <a:prstGeom prst="rect">
            <a:avLst/>
          </a:prstGeom>
        </p:spPr>
      </p:pic>
      <p:pic>
        <p:nvPicPr>
          <p:cNvPr id="8" name="Picture 7" descr="Shape&#10;&#10;Description automatically generated">
            <a:extLst>
              <a:ext uri="{FF2B5EF4-FFF2-40B4-BE49-F238E27FC236}">
                <a16:creationId xmlns:a16="http://schemas.microsoft.com/office/drawing/2014/main" id="{B8DF2CBF-3505-54E0-7A66-E25DDF2B74B7}"/>
              </a:ext>
            </a:extLst>
          </p:cNvPr>
          <p:cNvPicPr>
            <a:picLocks noChangeAspect="1"/>
          </p:cNvPicPr>
          <p:nvPr/>
        </p:nvPicPr>
        <p:blipFill rotWithShape="1">
          <a:blip r:embed="rId4"/>
          <a:srcRect l="6030" t="24526" r="4092" b="24723"/>
          <a:stretch/>
        </p:blipFill>
        <p:spPr>
          <a:xfrm>
            <a:off x="1907381" y="1163219"/>
            <a:ext cx="5829300" cy="3300233"/>
          </a:xfrm>
          <a:prstGeom prst="rect">
            <a:avLst/>
          </a:prstGeom>
        </p:spPr>
      </p:pic>
      <p:pic>
        <p:nvPicPr>
          <p:cNvPr id="9" name="Picture 8" descr="Logo&#10;&#10;Description automatically generated">
            <a:extLst>
              <a:ext uri="{FF2B5EF4-FFF2-40B4-BE49-F238E27FC236}">
                <a16:creationId xmlns:a16="http://schemas.microsoft.com/office/drawing/2014/main" id="{5504C181-1552-92B8-0A1E-32925878DA7F}"/>
              </a:ext>
            </a:extLst>
          </p:cNvPr>
          <p:cNvPicPr>
            <a:picLocks noChangeAspect="1"/>
          </p:cNvPicPr>
          <p:nvPr/>
        </p:nvPicPr>
        <p:blipFill>
          <a:blip r:embed="rId5"/>
          <a:stretch>
            <a:fillRect/>
          </a:stretch>
        </p:blipFill>
        <p:spPr>
          <a:xfrm>
            <a:off x="7529579" y="4409253"/>
            <a:ext cx="1244387" cy="414796"/>
          </a:xfrm>
          <a:prstGeom prst="rect">
            <a:avLst/>
          </a:prstGeom>
        </p:spPr>
      </p:pic>
      <p:sp>
        <p:nvSpPr>
          <p:cNvPr id="10" name="TextBox 9">
            <a:extLst>
              <a:ext uri="{FF2B5EF4-FFF2-40B4-BE49-F238E27FC236}">
                <a16:creationId xmlns:a16="http://schemas.microsoft.com/office/drawing/2014/main" id="{80E6B538-B67C-2430-528A-31DBFFBC7519}"/>
              </a:ext>
            </a:extLst>
          </p:cNvPr>
          <p:cNvSpPr txBox="1"/>
          <p:nvPr/>
        </p:nvSpPr>
        <p:spPr>
          <a:xfrm>
            <a:off x="1783879" y="2806619"/>
            <a:ext cx="1284289" cy="307777"/>
          </a:xfrm>
          <a:prstGeom prst="rect">
            <a:avLst/>
          </a:prstGeom>
          <a:noFill/>
        </p:spPr>
        <p:txBody>
          <a:bodyPr wrap="square" rtlCol="0">
            <a:spAutoFit/>
          </a:bodyPr>
          <a:lstStyle/>
          <a:p>
            <a:r>
              <a:rPr lang="en-US" dirty="0">
                <a:latin typeface="Barlow" panose="00000500000000000000" pitchFamily="2" charset="0"/>
                <a:cs typeface="Miriam Libre" panose="00000500000000000000" pitchFamily="2" charset="-79"/>
              </a:rPr>
              <a:t>Challenges</a:t>
            </a:r>
            <a:r>
              <a:rPr lang="en-US" dirty="0"/>
              <a:t> </a:t>
            </a:r>
            <a:endParaRPr lang="en-CA" dirty="0"/>
          </a:p>
        </p:txBody>
      </p:sp>
      <p:sp>
        <p:nvSpPr>
          <p:cNvPr id="12" name="TextBox 11">
            <a:extLst>
              <a:ext uri="{FF2B5EF4-FFF2-40B4-BE49-F238E27FC236}">
                <a16:creationId xmlns:a16="http://schemas.microsoft.com/office/drawing/2014/main" id="{919B7CAF-7789-A93C-AD3C-CA37E66DE019}"/>
              </a:ext>
            </a:extLst>
          </p:cNvPr>
          <p:cNvSpPr txBox="1"/>
          <p:nvPr/>
        </p:nvSpPr>
        <p:spPr>
          <a:xfrm>
            <a:off x="3159404" y="3830737"/>
            <a:ext cx="1779796" cy="738664"/>
          </a:xfrm>
          <a:prstGeom prst="rect">
            <a:avLst/>
          </a:prstGeom>
          <a:noFill/>
        </p:spPr>
        <p:txBody>
          <a:bodyPr wrap="square" rtlCol="0">
            <a:spAutoFit/>
          </a:bodyPr>
          <a:lstStyle/>
          <a:p>
            <a:r>
              <a:rPr lang="en-US" dirty="0">
                <a:latin typeface="Barlow" panose="00000500000000000000" pitchFamily="2" charset="0"/>
                <a:cs typeface="Miriam Libre" panose="00000500000000000000" pitchFamily="2" charset="-79"/>
              </a:rPr>
              <a:t>Feedback and identifying opportunities </a:t>
            </a:r>
            <a:r>
              <a:rPr lang="en-US" dirty="0">
                <a:latin typeface="Barlow" panose="00000500000000000000" pitchFamily="2" charset="0"/>
              </a:rPr>
              <a:t> </a:t>
            </a:r>
            <a:endParaRPr lang="en-CA" dirty="0">
              <a:latin typeface="Barlow" panose="00000500000000000000" pitchFamily="2" charset="0"/>
            </a:endParaRPr>
          </a:p>
        </p:txBody>
      </p:sp>
      <p:sp>
        <p:nvSpPr>
          <p:cNvPr id="13" name="TextBox 12">
            <a:extLst>
              <a:ext uri="{FF2B5EF4-FFF2-40B4-BE49-F238E27FC236}">
                <a16:creationId xmlns:a16="http://schemas.microsoft.com/office/drawing/2014/main" id="{480003FA-E306-00A5-DA0F-49D4F8C83962}"/>
              </a:ext>
            </a:extLst>
          </p:cNvPr>
          <p:cNvSpPr txBox="1"/>
          <p:nvPr/>
        </p:nvSpPr>
        <p:spPr>
          <a:xfrm>
            <a:off x="3354999" y="2048530"/>
            <a:ext cx="1209857" cy="523220"/>
          </a:xfrm>
          <a:prstGeom prst="rect">
            <a:avLst/>
          </a:prstGeom>
          <a:noFill/>
        </p:spPr>
        <p:txBody>
          <a:bodyPr wrap="square" rtlCol="0">
            <a:spAutoFit/>
          </a:bodyPr>
          <a:lstStyle/>
          <a:p>
            <a:r>
              <a:rPr lang="en-US" dirty="0">
                <a:latin typeface="Barlow" panose="00000500000000000000" pitchFamily="2" charset="0"/>
                <a:cs typeface="Miriam Libre" panose="00000500000000000000" pitchFamily="2" charset="-79"/>
              </a:rPr>
              <a:t>Journey </a:t>
            </a:r>
          </a:p>
          <a:p>
            <a:r>
              <a:rPr lang="en-US" dirty="0">
                <a:latin typeface="Barlow" panose="00000500000000000000" pitchFamily="2" charset="0"/>
                <a:cs typeface="Miriam Libre" panose="00000500000000000000" pitchFamily="2" charset="-79"/>
              </a:rPr>
              <a:t>continued </a:t>
            </a:r>
            <a:r>
              <a:rPr lang="en-US" dirty="0">
                <a:latin typeface="Barlow" panose="00000500000000000000" pitchFamily="2" charset="0"/>
              </a:rPr>
              <a:t> </a:t>
            </a:r>
            <a:endParaRPr lang="en-CA" dirty="0">
              <a:latin typeface="Barlow" panose="00000500000000000000" pitchFamily="2" charset="0"/>
            </a:endParaRPr>
          </a:p>
        </p:txBody>
      </p:sp>
      <p:sp>
        <p:nvSpPr>
          <p:cNvPr id="14" name="TextBox 13">
            <a:extLst>
              <a:ext uri="{FF2B5EF4-FFF2-40B4-BE49-F238E27FC236}">
                <a16:creationId xmlns:a16="http://schemas.microsoft.com/office/drawing/2014/main" id="{1856E38E-E79B-0A6A-3443-8EA417F0FC46}"/>
              </a:ext>
            </a:extLst>
          </p:cNvPr>
          <p:cNvSpPr txBox="1"/>
          <p:nvPr/>
        </p:nvSpPr>
        <p:spPr>
          <a:xfrm>
            <a:off x="5025662" y="3539631"/>
            <a:ext cx="1185863" cy="738664"/>
          </a:xfrm>
          <a:prstGeom prst="rect">
            <a:avLst/>
          </a:prstGeom>
          <a:noFill/>
        </p:spPr>
        <p:txBody>
          <a:bodyPr wrap="square" rtlCol="0">
            <a:spAutoFit/>
          </a:bodyPr>
          <a:lstStyle/>
          <a:p>
            <a:r>
              <a:rPr lang="en-US" dirty="0">
                <a:latin typeface="Barlow" panose="00000500000000000000" pitchFamily="2" charset="0"/>
                <a:cs typeface="Miriam Libre" panose="00000500000000000000" pitchFamily="2" charset="-79"/>
              </a:rPr>
              <a:t>Improved resident interaction</a:t>
            </a:r>
            <a:r>
              <a:rPr lang="en-US" dirty="0">
                <a:latin typeface="Barlow" panose="00000500000000000000" pitchFamily="2" charset="0"/>
              </a:rPr>
              <a:t> </a:t>
            </a:r>
            <a:endParaRPr lang="en-CA" dirty="0">
              <a:latin typeface="Barlow" panose="00000500000000000000" pitchFamily="2" charset="0"/>
            </a:endParaRPr>
          </a:p>
        </p:txBody>
      </p:sp>
      <p:sp>
        <p:nvSpPr>
          <p:cNvPr id="15" name="TextBox 14">
            <a:extLst>
              <a:ext uri="{FF2B5EF4-FFF2-40B4-BE49-F238E27FC236}">
                <a16:creationId xmlns:a16="http://schemas.microsoft.com/office/drawing/2014/main" id="{68FB4CF2-3E6B-C091-EB4B-D7C61453701F}"/>
              </a:ext>
            </a:extLst>
          </p:cNvPr>
          <p:cNvSpPr txBox="1"/>
          <p:nvPr/>
        </p:nvSpPr>
        <p:spPr>
          <a:xfrm>
            <a:off x="5025661" y="1385887"/>
            <a:ext cx="1185863" cy="738664"/>
          </a:xfrm>
          <a:prstGeom prst="rect">
            <a:avLst/>
          </a:prstGeom>
          <a:noFill/>
        </p:spPr>
        <p:txBody>
          <a:bodyPr wrap="square" rtlCol="0">
            <a:spAutoFit/>
          </a:bodyPr>
          <a:lstStyle/>
          <a:p>
            <a:r>
              <a:rPr lang="en-US" dirty="0">
                <a:latin typeface="Barlow" panose="00000500000000000000" pitchFamily="2" charset="0"/>
                <a:cs typeface="Miriam Libre" panose="00000500000000000000" pitchFamily="2" charset="-79"/>
              </a:rPr>
              <a:t>Faster response times</a:t>
            </a:r>
            <a:endParaRPr lang="en-CA" dirty="0">
              <a:latin typeface="Barlow" panose="00000500000000000000" pitchFamily="2" charset="0"/>
            </a:endParaRPr>
          </a:p>
        </p:txBody>
      </p:sp>
      <p:sp>
        <p:nvSpPr>
          <p:cNvPr id="16" name="TextBox 15">
            <a:extLst>
              <a:ext uri="{FF2B5EF4-FFF2-40B4-BE49-F238E27FC236}">
                <a16:creationId xmlns:a16="http://schemas.microsoft.com/office/drawing/2014/main" id="{7366CFE7-900B-66C0-84BA-D0DE474550B4}"/>
              </a:ext>
            </a:extLst>
          </p:cNvPr>
          <p:cNvSpPr txBox="1"/>
          <p:nvPr/>
        </p:nvSpPr>
        <p:spPr>
          <a:xfrm>
            <a:off x="6767188" y="2851474"/>
            <a:ext cx="1372219" cy="307777"/>
          </a:xfrm>
          <a:prstGeom prst="rect">
            <a:avLst/>
          </a:prstGeom>
          <a:noFill/>
        </p:spPr>
        <p:txBody>
          <a:bodyPr wrap="square" rtlCol="0">
            <a:spAutoFit/>
          </a:bodyPr>
          <a:lstStyle/>
          <a:p>
            <a:r>
              <a:rPr lang="en-US" dirty="0">
                <a:latin typeface="Barlow" panose="00000500000000000000" pitchFamily="2" charset="0"/>
                <a:cs typeface="Miriam Libre" panose="00000500000000000000" pitchFamily="2" charset="-79"/>
              </a:rPr>
              <a:t>Efficiencies</a:t>
            </a:r>
            <a:r>
              <a:rPr lang="en-US" dirty="0">
                <a:latin typeface="Miriam Libre" panose="00000500000000000000" pitchFamily="2" charset="-79"/>
                <a:cs typeface="Miriam Libre" panose="00000500000000000000" pitchFamily="2" charset="-79"/>
              </a:rPr>
              <a:t> </a:t>
            </a:r>
            <a:r>
              <a:rPr lang="en-US" dirty="0"/>
              <a:t> </a:t>
            </a:r>
            <a:endParaRPr lang="en-CA" dirty="0"/>
          </a:p>
        </p:txBody>
      </p:sp>
      <p:sp>
        <p:nvSpPr>
          <p:cNvPr id="17" name="TextBox 16">
            <a:extLst>
              <a:ext uri="{FF2B5EF4-FFF2-40B4-BE49-F238E27FC236}">
                <a16:creationId xmlns:a16="http://schemas.microsoft.com/office/drawing/2014/main" id="{9DEBD1E7-69FB-C804-856B-61F9455AFBB6}"/>
              </a:ext>
            </a:extLst>
          </p:cNvPr>
          <p:cNvSpPr txBox="1"/>
          <p:nvPr/>
        </p:nvSpPr>
        <p:spPr>
          <a:xfrm>
            <a:off x="7453298" y="579437"/>
            <a:ext cx="1185863" cy="738664"/>
          </a:xfrm>
          <a:prstGeom prst="rect">
            <a:avLst/>
          </a:prstGeom>
          <a:noFill/>
        </p:spPr>
        <p:txBody>
          <a:bodyPr wrap="square" rtlCol="0">
            <a:spAutoFit/>
          </a:bodyPr>
          <a:lstStyle/>
          <a:p>
            <a:r>
              <a:rPr lang="en-US" dirty="0">
                <a:latin typeface="Barlow" panose="00000500000000000000" pitchFamily="2" charset="0"/>
                <a:cs typeface="Miriam Libre" panose="00000500000000000000" pitchFamily="2" charset="-79"/>
              </a:rPr>
              <a:t>Continue to improve and enhance !</a:t>
            </a:r>
            <a:endParaRPr lang="en-CA" dirty="0">
              <a:latin typeface="Barlow" panose="00000500000000000000" pitchFamily="2" charset="0"/>
            </a:endParaRPr>
          </a:p>
        </p:txBody>
      </p:sp>
      <p:sp>
        <p:nvSpPr>
          <p:cNvPr id="19" name="TextBox 18">
            <a:extLst>
              <a:ext uri="{FF2B5EF4-FFF2-40B4-BE49-F238E27FC236}">
                <a16:creationId xmlns:a16="http://schemas.microsoft.com/office/drawing/2014/main" id="{F875747D-65D0-7D19-C146-1B41DE4A01B6}"/>
              </a:ext>
            </a:extLst>
          </p:cNvPr>
          <p:cNvSpPr txBox="1"/>
          <p:nvPr/>
        </p:nvSpPr>
        <p:spPr>
          <a:xfrm>
            <a:off x="4383565" y="4840354"/>
            <a:ext cx="376870" cy="261610"/>
          </a:xfrm>
          <a:prstGeom prst="rect">
            <a:avLst/>
          </a:prstGeom>
          <a:noFill/>
        </p:spPr>
        <p:txBody>
          <a:bodyPr wrap="square">
            <a:spAutoFit/>
          </a:bodyPr>
          <a:lstStyle/>
          <a:p>
            <a:fld id="{00000000-1234-1234-1234-123412341234}" type="slidenum">
              <a:rPr lang="en" sz="1050" smtClean="0">
                <a:solidFill>
                  <a:schemeClr val="bg1"/>
                </a:solidFill>
                <a:latin typeface="Barlow" panose="00000500000000000000" pitchFamily="2" charset="0"/>
              </a:rPr>
              <a:pPr/>
              <a:t>14</a:t>
            </a:fld>
            <a:endParaRPr lang="en-CA" sz="1050" dirty="0">
              <a:solidFill>
                <a:schemeClr val="bg1"/>
              </a:solidFill>
              <a:latin typeface="Barlow" panose="00000500000000000000" pitchFamily="2" charset="0"/>
            </a:endParaRPr>
          </a:p>
        </p:txBody>
      </p:sp>
    </p:spTree>
    <p:extLst>
      <p:ext uri="{BB962C8B-B14F-4D97-AF65-F5344CB8AC3E}">
        <p14:creationId xmlns:p14="http://schemas.microsoft.com/office/powerpoint/2010/main" val="3225605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20" name="Google Shape;520;p38"/>
          <p:cNvSpPr txBox="1">
            <a:spLocks noGrp="1"/>
          </p:cNvSpPr>
          <p:nvPr>
            <p:ph type="subTitle" idx="4294967295"/>
          </p:nvPr>
        </p:nvSpPr>
        <p:spPr>
          <a:xfrm>
            <a:off x="195890" y="1471861"/>
            <a:ext cx="3892550" cy="1173801"/>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4400" dirty="0">
                <a:latin typeface="Miriam Libre" panose="00000500000000000000" pitchFamily="2" charset="-79"/>
                <a:cs typeface="Miriam Libre" panose="00000500000000000000" pitchFamily="2" charset="-79"/>
              </a:rPr>
              <a:t>Coming</a:t>
            </a:r>
          </a:p>
          <a:p>
            <a:pPr marL="0" lvl="0" indent="0" rtl="0">
              <a:spcBef>
                <a:spcPts val="0"/>
              </a:spcBef>
              <a:spcAft>
                <a:spcPts val="0"/>
              </a:spcAft>
              <a:buNone/>
            </a:pPr>
            <a:r>
              <a:rPr lang="en" sz="4400" dirty="0">
                <a:latin typeface="Miriam Libre" panose="00000500000000000000" pitchFamily="2" charset="-79"/>
                <a:cs typeface="Miriam Libre" panose="00000500000000000000" pitchFamily="2" charset="-79"/>
              </a:rPr>
              <a:t> Soon</a:t>
            </a:r>
            <a:endParaRPr sz="4400" dirty="0">
              <a:latin typeface="Miriam Libre" panose="00000500000000000000" pitchFamily="2" charset="-79"/>
              <a:cs typeface="Miriam Libre" panose="00000500000000000000" pitchFamily="2" charset="-79"/>
            </a:endParaRPr>
          </a:p>
        </p:txBody>
      </p:sp>
      <p:grpSp>
        <p:nvGrpSpPr>
          <p:cNvPr id="4" name="Google Shape;1076;p49">
            <a:extLst>
              <a:ext uri="{FF2B5EF4-FFF2-40B4-BE49-F238E27FC236}">
                <a16:creationId xmlns:a16="http://schemas.microsoft.com/office/drawing/2014/main" id="{DF1839FB-83A7-3673-DFC4-11B26F30E93E}"/>
              </a:ext>
            </a:extLst>
          </p:cNvPr>
          <p:cNvGrpSpPr/>
          <p:nvPr/>
        </p:nvGrpSpPr>
        <p:grpSpPr>
          <a:xfrm>
            <a:off x="1793081" y="2286001"/>
            <a:ext cx="1035697" cy="793388"/>
            <a:chOff x="5247525" y="3007275"/>
            <a:chExt cx="517575" cy="384825"/>
          </a:xfrm>
          <a:solidFill>
            <a:srgbClr val="A3AD86"/>
          </a:solidFill>
        </p:grpSpPr>
        <p:sp>
          <p:nvSpPr>
            <p:cNvPr id="5" name="Google Shape;1077;p49">
              <a:extLst>
                <a:ext uri="{FF2B5EF4-FFF2-40B4-BE49-F238E27FC236}">
                  <a16:creationId xmlns:a16="http://schemas.microsoft.com/office/drawing/2014/main" id="{48BBF5D6-C27B-27D1-8755-7A00F95F7A8F}"/>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grp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078;p49">
              <a:extLst>
                <a:ext uri="{FF2B5EF4-FFF2-40B4-BE49-F238E27FC236}">
                  <a16:creationId xmlns:a16="http://schemas.microsoft.com/office/drawing/2014/main" id="{DCF63572-5CCF-1ACB-1066-D337C68E28C4}"/>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grpFill/>
            <a:ln w="19050" cap="rnd" cmpd="sng">
              <a:solidFill>
                <a:srgbClr val="A3AD8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descr="A picture containing text&#10;&#10;Description automatically generated">
            <a:extLst>
              <a:ext uri="{FF2B5EF4-FFF2-40B4-BE49-F238E27FC236}">
                <a16:creationId xmlns:a16="http://schemas.microsoft.com/office/drawing/2014/main" id="{813EF75E-7CCF-8638-C9D9-387403D74F78}"/>
              </a:ext>
            </a:extLst>
          </p:cNvPr>
          <p:cNvPicPr>
            <a:picLocks noChangeAspect="1"/>
          </p:cNvPicPr>
          <p:nvPr/>
        </p:nvPicPr>
        <p:blipFill>
          <a:blip r:embed="rId3"/>
          <a:stretch>
            <a:fillRect/>
          </a:stretch>
        </p:blipFill>
        <p:spPr>
          <a:xfrm>
            <a:off x="3626741" y="-35357"/>
            <a:ext cx="5214213" cy="5214213"/>
          </a:xfrm>
          <a:prstGeom prst="rect">
            <a:avLst/>
          </a:prstGeom>
        </p:spPr>
      </p:pic>
      <p:sp>
        <p:nvSpPr>
          <p:cNvPr id="10" name="TextBox 9">
            <a:extLst>
              <a:ext uri="{FF2B5EF4-FFF2-40B4-BE49-F238E27FC236}">
                <a16:creationId xmlns:a16="http://schemas.microsoft.com/office/drawing/2014/main" id="{5BDA5DC7-F778-62B0-A4F7-931FE08474A8}"/>
              </a:ext>
            </a:extLst>
          </p:cNvPr>
          <p:cNvSpPr txBox="1"/>
          <p:nvPr/>
        </p:nvSpPr>
        <p:spPr>
          <a:xfrm>
            <a:off x="8840954" y="2408483"/>
            <a:ext cx="2999664" cy="261610"/>
          </a:xfrm>
          <a:prstGeom prst="rect">
            <a:avLst/>
          </a:prstGeom>
          <a:noFill/>
        </p:spPr>
        <p:txBody>
          <a:bodyPr wrap="square">
            <a:spAutoFit/>
          </a:bodyPr>
          <a:lstStyle/>
          <a:p>
            <a:fld id="{00000000-1234-1234-1234-123412341234}" type="slidenum">
              <a:rPr lang="en" sz="1050" smtClean="0">
                <a:solidFill>
                  <a:schemeClr val="bg1"/>
                </a:solidFill>
                <a:latin typeface="Barlow" panose="00000500000000000000" pitchFamily="2" charset="0"/>
              </a:rPr>
              <a:pPr/>
              <a:t>15</a:t>
            </a:fld>
            <a:endParaRPr lang="en-CA" sz="1050" dirty="0"/>
          </a:p>
        </p:txBody>
      </p:sp>
      <p:pic>
        <p:nvPicPr>
          <p:cNvPr id="11" name="Picture 10" descr="Logo&#10;&#10;Description automatically generated">
            <a:extLst>
              <a:ext uri="{FF2B5EF4-FFF2-40B4-BE49-F238E27FC236}">
                <a16:creationId xmlns:a16="http://schemas.microsoft.com/office/drawing/2014/main" id="{F39D0D44-C155-F029-523D-4CECD878E9AA}"/>
              </a:ext>
            </a:extLst>
          </p:cNvPr>
          <p:cNvPicPr>
            <a:picLocks noChangeAspect="1"/>
          </p:cNvPicPr>
          <p:nvPr/>
        </p:nvPicPr>
        <p:blipFill>
          <a:blip r:embed="rId4"/>
          <a:stretch>
            <a:fillRect/>
          </a:stretch>
        </p:blipFill>
        <p:spPr>
          <a:xfrm>
            <a:off x="7715316" y="4609278"/>
            <a:ext cx="1244387" cy="41479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35"/>
          <p:cNvSpPr txBox="1">
            <a:spLocks noGrp="1"/>
          </p:cNvSpPr>
          <p:nvPr>
            <p:ph type="ctrTitle"/>
          </p:nvPr>
        </p:nvSpPr>
        <p:spPr>
          <a:xfrm>
            <a:off x="2779750" y="397206"/>
            <a:ext cx="48990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dirty="0">
                <a:solidFill>
                  <a:srgbClr val="A3AD86"/>
                </a:solidFill>
              </a:rPr>
              <a:t>THANKS!</a:t>
            </a:r>
            <a:endParaRPr sz="6000" dirty="0">
              <a:solidFill>
                <a:srgbClr val="A3AD86"/>
              </a:solidFill>
            </a:endParaRPr>
          </a:p>
        </p:txBody>
      </p:sp>
      <p:sp>
        <p:nvSpPr>
          <p:cNvPr id="497" name="Google Shape;497;p35"/>
          <p:cNvSpPr txBox="1">
            <a:spLocks noGrp="1"/>
          </p:cNvSpPr>
          <p:nvPr>
            <p:ph type="subTitle" idx="4294967295"/>
          </p:nvPr>
        </p:nvSpPr>
        <p:spPr>
          <a:xfrm>
            <a:off x="3194091" y="1048543"/>
            <a:ext cx="2564594" cy="784225"/>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2800" dirty="0">
                <a:latin typeface="Barlow" panose="00000500000000000000" pitchFamily="2" charset="0"/>
              </a:rPr>
              <a:t>Any questions?</a:t>
            </a:r>
            <a:endParaRPr sz="2800" dirty="0">
              <a:latin typeface="Barlow" panose="00000500000000000000" pitchFamily="2" charset="0"/>
            </a:endParaRPr>
          </a:p>
        </p:txBody>
      </p:sp>
      <p:sp>
        <p:nvSpPr>
          <p:cNvPr id="498" name="Google Shape;498;p35"/>
          <p:cNvSpPr txBox="1">
            <a:spLocks noGrp="1"/>
          </p:cNvSpPr>
          <p:nvPr>
            <p:ph type="body" idx="4294967295"/>
          </p:nvPr>
        </p:nvSpPr>
        <p:spPr>
          <a:xfrm>
            <a:off x="2213206" y="1865144"/>
            <a:ext cx="4898999" cy="939006"/>
          </a:xfrm>
          <a:prstGeom prst="rect">
            <a:avLst/>
          </a:prstGeom>
        </p:spPr>
        <p:txBody>
          <a:bodyPr spcFirstLastPara="1" wrap="square" lIns="91425" tIns="91425" rIns="91425" bIns="91425" anchor="t" anchorCtr="0">
            <a:noAutofit/>
          </a:bodyPr>
          <a:lstStyle/>
          <a:p>
            <a:pPr marL="76200" indent="0" algn="ctr">
              <a:buNone/>
            </a:pPr>
            <a:r>
              <a:rPr lang="en-CA" altLang="en-US" sz="1600" dirty="0">
                <a:latin typeface="Calibri"/>
                <a:cs typeface="Calibri"/>
              </a:rPr>
              <a:t>Becky Jamieson, Director of Corporate Services/Clerk </a:t>
            </a:r>
          </a:p>
          <a:p>
            <a:pPr marL="76200" indent="0" algn="ctr">
              <a:buNone/>
            </a:pPr>
            <a:r>
              <a:rPr lang="en-CA" sz="1600" dirty="0">
                <a:latin typeface="Calibri" panose="020F0502020204030204" pitchFamily="34" charset="0"/>
                <a:cs typeface="Calibri"/>
              </a:rPr>
              <a:t>Lori Bowers, Director of Community Services</a:t>
            </a:r>
            <a:endParaRPr lang="en-CA" sz="1050" dirty="0"/>
          </a:p>
          <a:p>
            <a:pPr marL="0" lvl="0" indent="0" algn="l" rtl="0">
              <a:spcBef>
                <a:spcPts val="600"/>
              </a:spcBef>
              <a:spcAft>
                <a:spcPts val="0"/>
              </a:spcAft>
              <a:buNone/>
            </a:pPr>
            <a:endParaRPr sz="1400" dirty="0">
              <a:highlight>
                <a:srgbClr val="FFFF00"/>
              </a:highlight>
            </a:endParaRPr>
          </a:p>
        </p:txBody>
      </p:sp>
      <p:sp>
        <p:nvSpPr>
          <p:cNvPr id="499" name="Google Shape;499;p35"/>
          <p:cNvSpPr txBox="1">
            <a:spLocks noGrp="1"/>
          </p:cNvSpPr>
          <p:nvPr>
            <p:ph type="sldNum" idx="4294967295"/>
          </p:nvPr>
        </p:nvSpPr>
        <p:spPr>
          <a:xfrm>
            <a:off x="8807450" y="2208213"/>
            <a:ext cx="336550" cy="72707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pic>
        <p:nvPicPr>
          <p:cNvPr id="6" name="Picture 5" descr="Logo&#10;&#10;Description automatically generated">
            <a:extLst>
              <a:ext uri="{FF2B5EF4-FFF2-40B4-BE49-F238E27FC236}">
                <a16:creationId xmlns:a16="http://schemas.microsoft.com/office/drawing/2014/main" id="{B7FE9292-8724-E02B-89E9-29F91BF012C1}"/>
              </a:ext>
            </a:extLst>
          </p:cNvPr>
          <p:cNvPicPr>
            <a:picLocks noChangeAspect="1"/>
          </p:cNvPicPr>
          <p:nvPr/>
        </p:nvPicPr>
        <p:blipFill>
          <a:blip r:embed="rId3"/>
          <a:stretch>
            <a:fillRect/>
          </a:stretch>
        </p:blipFill>
        <p:spPr>
          <a:xfrm>
            <a:off x="6203928" y="4254686"/>
            <a:ext cx="1474822" cy="491608"/>
          </a:xfrm>
          <a:prstGeom prst="rect">
            <a:avLst/>
          </a:prstGeom>
        </p:spPr>
      </p:pic>
      <p:sp>
        <p:nvSpPr>
          <p:cNvPr id="2" name="TextBox 1">
            <a:extLst>
              <a:ext uri="{FF2B5EF4-FFF2-40B4-BE49-F238E27FC236}">
                <a16:creationId xmlns:a16="http://schemas.microsoft.com/office/drawing/2014/main" id="{CEA2178F-C62D-C0B0-3024-0609B483584B}"/>
              </a:ext>
            </a:extLst>
          </p:cNvPr>
          <p:cNvSpPr txBox="1"/>
          <p:nvPr/>
        </p:nvSpPr>
        <p:spPr>
          <a:xfrm>
            <a:off x="643499" y="3272246"/>
            <a:ext cx="7665778" cy="738664"/>
          </a:xfrm>
          <a:prstGeom prst="rect">
            <a:avLst/>
          </a:prstGeom>
          <a:noFill/>
        </p:spPr>
        <p:txBody>
          <a:bodyPr wrap="square" rtlCol="0">
            <a:spAutoFit/>
          </a:bodyPr>
          <a:lstStyle/>
          <a:p>
            <a:pPr algn="ctr"/>
            <a:r>
              <a:rPr lang="en-US" sz="1600" dirty="0">
                <a:latin typeface="Barlow" panose="00000500000000000000" pitchFamily="2" charset="0"/>
                <a:cs typeface="Miriam Libre" panose="00000500000000000000" pitchFamily="2" charset="-79"/>
              </a:rPr>
              <a:t>To learn more visit  </a:t>
            </a:r>
          </a:p>
          <a:p>
            <a:pPr algn="ctr"/>
            <a:r>
              <a:rPr lang="en-CA" sz="1600" dirty="0">
                <a:latin typeface="Barlow" panose="00000500000000000000" pitchFamily="2" charset="0"/>
                <a:cs typeface="Miriam Libre" panose="00000500000000000000" pitchFamily="2" charset="-79"/>
              </a:rPr>
              <a:t>my.scugog.ca/</a:t>
            </a:r>
            <a:r>
              <a:rPr lang="en-CA" sz="1600" dirty="0" err="1">
                <a:latin typeface="Barlow" panose="00000500000000000000" pitchFamily="2" charset="0"/>
                <a:cs typeface="Miriam Libre" panose="00000500000000000000" pitchFamily="2" charset="-79"/>
              </a:rPr>
              <a:t>customerservice</a:t>
            </a:r>
            <a:endParaRPr lang="en-US" sz="1600" dirty="0">
              <a:latin typeface="Barlow" panose="00000500000000000000" pitchFamily="2" charset="0"/>
              <a:cs typeface="Miriam Libre" panose="00000500000000000000" pitchFamily="2" charset="-79"/>
            </a:endParaRPr>
          </a:p>
          <a:p>
            <a:endParaRPr lang="en-CA" sz="1000" dirty="0"/>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DADBE6"/>
      </a:lt2>
      <a:accent1>
        <a:srgbClr val="A5B0FE"/>
      </a:accent1>
      <a:accent2>
        <a:srgbClr val="8184D9"/>
      </a:accent2>
      <a:accent3>
        <a:srgbClr val="6463BD"/>
      </a:accent3>
      <a:accent4>
        <a:srgbClr val="4F4A9E"/>
      </a:accent4>
      <a:accent5>
        <a:srgbClr val="212121"/>
      </a:accent5>
      <a:accent6>
        <a:srgbClr val="FFA500"/>
      </a:accent6>
      <a:hlink>
        <a:srgbClr val="6463B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05FE71E2E3DA4D94ED38424EFBAF6F" ma:contentTypeVersion="4" ma:contentTypeDescription="Create a new document." ma:contentTypeScope="" ma:versionID="02d862fd08ee84b1c26a6d0d515f528f">
  <xsd:schema xmlns:xsd="http://www.w3.org/2001/XMLSchema" xmlns:xs="http://www.w3.org/2001/XMLSchema" xmlns:p="http://schemas.microsoft.com/office/2006/metadata/properties" xmlns:ns3="0aedba39-0e0c-4855-8c36-348c596c8f2b" targetNamespace="http://schemas.microsoft.com/office/2006/metadata/properties" ma:root="true" ma:fieldsID="4170b3ed4208535dc7305ee7cc53b84e" ns3:_="">
    <xsd:import namespace="0aedba39-0e0c-4855-8c36-348c596c8f2b"/>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edba39-0e0c-4855-8c36-348c596c8f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CC902ED-1019-4925-B63D-97E2AF440D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edba39-0e0c-4855-8c36-348c596c8f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D55521-B232-4F8E-BF20-C6899E96B597}">
  <ds:schemaRefs>
    <ds:schemaRef ds:uri="http://schemas.microsoft.com/sharepoint/v3/contenttype/forms"/>
  </ds:schemaRefs>
</ds:datastoreItem>
</file>

<file path=customXml/itemProps3.xml><?xml version="1.0" encoding="utf-8"?>
<ds:datastoreItem xmlns:ds="http://schemas.openxmlformats.org/officeDocument/2006/customXml" ds:itemID="{7C8D11E3-4578-4B31-B926-80F150793E65}">
  <ds:schemaRefs>
    <ds:schemaRef ds:uri="http://purl.org/dc/dcmitype/"/>
    <ds:schemaRef ds:uri="http://schemas.openxmlformats.org/package/2006/metadata/core-properties"/>
    <ds:schemaRef ds:uri="http://schemas.microsoft.com/office/2006/metadata/properties"/>
    <ds:schemaRef ds:uri="http://www.w3.org/XML/1998/namespace"/>
    <ds:schemaRef ds:uri="http://purl.org/dc/elements/1.1/"/>
    <ds:schemaRef ds:uri="http://schemas.microsoft.com/office/2006/documentManagement/types"/>
    <ds:schemaRef ds:uri="http://purl.org/dc/terms/"/>
    <ds:schemaRef ds:uri="http://schemas.microsoft.com/office/infopath/2007/PartnerControls"/>
    <ds:schemaRef ds:uri="0aedba39-0e0c-4855-8c36-348c596c8f2b"/>
  </ds:schemaRefs>
</ds:datastoreItem>
</file>

<file path=docProps/app.xml><?xml version="1.0" encoding="utf-8"?>
<Properties xmlns="http://schemas.openxmlformats.org/officeDocument/2006/extended-properties" xmlns:vt="http://schemas.openxmlformats.org/officeDocument/2006/docPropsVTypes">
  <Template/>
  <TotalTime>142</TotalTime>
  <Words>1586</Words>
  <Application>Microsoft Office PowerPoint</Application>
  <PresentationFormat>On-screen Show (16:9)</PresentationFormat>
  <Paragraphs>140</Paragraphs>
  <Slides>16</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Barlow Light</vt:lpstr>
      <vt:lpstr>Nunito Sans</vt:lpstr>
      <vt:lpstr>Arial</vt:lpstr>
      <vt:lpstr>Miriam Libre</vt:lpstr>
      <vt:lpstr>Barlow</vt:lpstr>
      <vt:lpstr>Calibri</vt:lpstr>
      <vt:lpstr>Helvetica</vt:lpstr>
      <vt:lpstr>Symbol</vt:lpstr>
      <vt:lpstr>Work Sans</vt:lpstr>
      <vt:lpstr>Roderigo template</vt:lpstr>
      <vt:lpstr>Customer Service Improvements through Technology </vt:lpstr>
      <vt:lpstr>Our Ultimate Goal</vt:lpstr>
      <vt:lpstr>Objectives and Challenges </vt:lpstr>
      <vt:lpstr>PowerPoint Presentation</vt:lpstr>
      <vt:lpstr>PowerPoint Presentation</vt:lpstr>
      <vt:lpstr>PowerPoint Presentation</vt:lpstr>
      <vt:lpstr>Accessibility</vt:lpstr>
      <vt:lpstr>PowerPoint Presentation</vt:lpstr>
      <vt:lpstr> </vt:lpstr>
      <vt:lpstr>PowerPoint Presentation</vt:lpstr>
      <vt:lpstr>Recreation Programs</vt:lpstr>
      <vt:lpstr>PowerPoint Presentation</vt:lpstr>
      <vt:lpstr>E – Permit  Online  Permits  </vt:lpstr>
      <vt:lpstr>Conclusion</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Service Improvements through Technology</dc:title>
  <dc:creator>Olivia Goreski</dc:creator>
  <cp:lastModifiedBy>Olivia Goreski</cp:lastModifiedBy>
  <cp:revision>6</cp:revision>
  <dcterms:modified xsi:type="dcterms:W3CDTF">2022-06-03T15:44:42Z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0x0101003105FE71E2E3DA4D94ED38424EFBAF6F</vt:lpwstr>
  </property>
</Properties>
</file>