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4" r:id="rId2"/>
    <p:sldMasterId id="2147483696" r:id="rId3"/>
  </p:sldMasterIdLst>
  <p:notesMasterIdLst>
    <p:notesMasterId r:id="rId29"/>
  </p:notesMasterIdLst>
  <p:handoutMasterIdLst>
    <p:handoutMasterId r:id="rId30"/>
  </p:handoutMasterIdLst>
  <p:sldIdLst>
    <p:sldId id="321" r:id="rId4"/>
    <p:sldId id="360" r:id="rId5"/>
    <p:sldId id="384" r:id="rId6"/>
    <p:sldId id="402" r:id="rId7"/>
    <p:sldId id="404" r:id="rId8"/>
    <p:sldId id="365" r:id="rId9"/>
    <p:sldId id="394" r:id="rId10"/>
    <p:sldId id="389" r:id="rId11"/>
    <p:sldId id="395" r:id="rId12"/>
    <p:sldId id="397" r:id="rId13"/>
    <p:sldId id="398" r:id="rId14"/>
    <p:sldId id="399" r:id="rId15"/>
    <p:sldId id="409" r:id="rId16"/>
    <p:sldId id="405" r:id="rId17"/>
    <p:sldId id="367" r:id="rId18"/>
    <p:sldId id="377" r:id="rId19"/>
    <p:sldId id="362" r:id="rId20"/>
    <p:sldId id="407" r:id="rId21"/>
    <p:sldId id="366" r:id="rId22"/>
    <p:sldId id="393" r:id="rId23"/>
    <p:sldId id="363" r:id="rId24"/>
    <p:sldId id="392" r:id="rId25"/>
    <p:sldId id="410" r:id="rId26"/>
    <p:sldId id="411" r:id="rId27"/>
    <p:sldId id="335" r:id="rId28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rri Barton" initials="TB" lastIdx="4" clrIdx="0">
    <p:extLst>
      <p:ext uri="{19B8F6BF-5375-455C-9EA6-DF929625EA0E}">
        <p15:presenceInfo xmlns:p15="http://schemas.microsoft.com/office/powerpoint/2012/main" userId="S::tbarton@scugog.ca::aee16e65-a14d-4843-a448-87b47d6950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214"/>
    <a:srgbClr val="FF6600"/>
    <a:srgbClr val="CC6600"/>
    <a:srgbClr val="DB1BA9"/>
    <a:srgbClr val="006C31"/>
    <a:srgbClr val="B08600"/>
    <a:srgbClr val="00A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1" autoAdjust="0"/>
    <p:restoredTop sz="94660"/>
  </p:normalViewPr>
  <p:slideViewPr>
    <p:cSldViewPr>
      <p:cViewPr varScale="1">
        <p:scale>
          <a:sx n="81" d="100"/>
          <a:sy n="81" d="100"/>
        </p:scale>
        <p:origin x="150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816" y="-72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560077803225224E-2"/>
          <c:y val="4.9350706170153011E-2"/>
          <c:w val="0.94051668895778717"/>
          <c:h val="0.9265548570369203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noFill/>
            <a:ln w="69850">
              <a:solidFill>
                <a:srgbClr val="FFFFFF"/>
              </a:solidFill>
            </a:ln>
          </c:spPr>
          <c:dLbls>
            <c:dLbl>
              <c:idx val="0"/>
              <c:layout>
                <c:manualLayout>
                  <c:x val="-0.18856672992515072"/>
                  <c:y val="0.16980145655534978"/>
                </c:manualLayout>
              </c:layout>
              <c:tx>
                <c:rich>
                  <a:bodyPr/>
                  <a:lstStyle/>
                  <a:p>
                    <a:pPr>
                      <a:defRPr sz="3000" b="1" i="0" baseline="0">
                        <a:solidFill>
                          <a:srgbClr val="0070C0"/>
                        </a:solidFill>
                      </a:defRPr>
                    </a:pPr>
                    <a:r>
                      <a:rPr lang="en-US" baseline="0" dirty="0"/>
                      <a:t>30%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298-4AEF-823F-72C52E44F5BE}"/>
                </c:ext>
              </c:extLst>
            </c:dLbl>
            <c:dLbl>
              <c:idx val="1"/>
              <c:layout>
                <c:manualLayout>
                  <c:x val="0.28214143687897097"/>
                  <c:y val="-0.11762615815904556"/>
                </c:manualLayout>
              </c:layout>
              <c:tx>
                <c:rich>
                  <a:bodyPr/>
                  <a:lstStyle/>
                  <a:p>
                    <a:pPr>
                      <a:defRPr sz="3000" b="1" i="0" baseline="0">
                        <a:solidFill>
                          <a:schemeClr val="bg1"/>
                        </a:solidFill>
                      </a:defRPr>
                    </a:pP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56%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298-4AEF-823F-72C52E44F5BE}"/>
                </c:ext>
              </c:extLst>
            </c:dLbl>
            <c:dLbl>
              <c:idx val="2"/>
              <c:layout>
                <c:manualLayout>
                  <c:x val="0.18326328994508595"/>
                  <c:y val="0.22436383699961707"/>
                </c:manualLayout>
              </c:layout>
              <c:tx>
                <c:rich>
                  <a:bodyPr/>
                  <a:lstStyle/>
                  <a:p>
                    <a:pPr>
                      <a:defRPr sz="3000" b="1" i="0" baseline="0">
                        <a:solidFill>
                          <a:srgbClr val="0070C0"/>
                        </a:solidFill>
                      </a:defRPr>
                    </a:pPr>
                    <a:r>
                      <a:rPr lang="en-US" baseline="0" dirty="0"/>
                      <a:t>14%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298-4AEF-823F-72C52E44F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aseline="0">
                    <a:solidFill>
                      <a:srgbClr val="0070C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Township</c:v>
                </c:pt>
                <c:pt idx="1">
                  <c:v>Region</c:v>
                </c:pt>
                <c:pt idx="2">
                  <c:v>School Boards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0.27</c:v>
                </c:pt>
                <c:pt idx="1">
                  <c:v>0.56999999999999995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98-4AEF-823F-72C52E44F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chemeClr val="bg1"/>
      </a:solidFill>
    </a:ln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Summary of Asset Conditions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FE9-45B4-B612-4A1F82CBEAE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FE9-45B4-B612-4A1F82CBEAE0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FE9-45B4-B612-4A1F82CBEAE0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FE9-45B4-B612-4A1F82CBEAE0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FE9-45B4-B612-4A1F82CBEA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Very Good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  <c:pt idx="4">
                  <c:v>Very Poor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25.9</c:v>
                </c:pt>
                <c:pt idx="1">
                  <c:v>34.9</c:v>
                </c:pt>
                <c:pt idx="2">
                  <c:v>14</c:v>
                </c:pt>
                <c:pt idx="3">
                  <c:v>12.4</c:v>
                </c:pt>
                <c:pt idx="4">
                  <c:v>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FE9-45B4-B612-4A1F82CBEAE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Asset Management</a:t>
            </a:r>
            <a:r>
              <a:rPr lang="en-CA" baseline="0" dirty="0"/>
              <a:t> Plan Gaps</a:t>
            </a:r>
            <a:endParaRPr lang="en-CA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Now Needs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Roads and Bridges</c:v>
                </c:pt>
                <c:pt idx="1">
                  <c:v>Vehicles and Equipment</c:v>
                </c:pt>
                <c:pt idx="2">
                  <c:v>Buildings and Facilities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145</c:v>
                </c:pt>
                <c:pt idx="1">
                  <c:v>9.5</c:v>
                </c:pt>
                <c:pt idx="2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EC-45CF-83CB-A05CEC8779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 Year Forecast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Roads and Bridges</c:v>
                </c:pt>
                <c:pt idx="1">
                  <c:v>Vehicles and Equipment</c:v>
                </c:pt>
                <c:pt idx="2">
                  <c:v>Buildings and Facilities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26.2</c:v>
                </c:pt>
                <c:pt idx="1">
                  <c:v>6.2</c:v>
                </c:pt>
                <c:pt idx="2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EC-45CF-83CB-A05CEC877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0983440"/>
        <c:axId val="610979912"/>
      </c:barChart>
      <c:catAx>
        <c:axId val="61098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979912"/>
        <c:crosses val="autoZero"/>
        <c:auto val="1"/>
        <c:lblAlgn val="ctr"/>
        <c:lblOffset val="100"/>
        <c:noMultiLvlLbl val="0"/>
      </c:catAx>
      <c:valAx>
        <c:axId val="61097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98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839354157643679"/>
          <c:y val="2.5014718666436779E-2"/>
          <c:w val="0.86640774602975523"/>
          <c:h val="0.8471487420235236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Dollars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"$"#,##0</c:formatCode>
                <c:ptCount val="5"/>
                <c:pt idx="0">
                  <c:v>223100</c:v>
                </c:pt>
                <c:pt idx="1">
                  <c:v>454400</c:v>
                </c:pt>
                <c:pt idx="2">
                  <c:v>577200</c:v>
                </c:pt>
                <c:pt idx="3">
                  <c:v>1014700</c:v>
                </c:pt>
                <c:pt idx="4">
                  <c:v>1421035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2D-4EFA-8FE8-56E68DBB7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10985008"/>
        <c:axId val="610980304"/>
        <c:axId val="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2017</c:v>
                      </c:pt>
                      <c:pt idx="1">
                        <c:v>2018</c:v>
                      </c:pt>
                      <c:pt idx="2">
                        <c:v>2019</c:v>
                      </c:pt>
                      <c:pt idx="3">
                        <c:v>2020</c:v>
                      </c:pt>
                      <c:pt idx="4">
                        <c:v>2021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2.4</c:v>
                      </c:pt>
                      <c:pt idx="1">
                        <c:v>4.4000000000000004</c:v>
                      </c:pt>
                      <c:pt idx="2">
                        <c:v>1.8</c:v>
                      </c:pt>
                      <c:pt idx="3">
                        <c:v>2.8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432D-4EFA-8FE8-56E68DBB7C9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  <a:sp3d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2017</c:v>
                      </c:pt>
                      <c:pt idx="1">
                        <c:v>2018</c:v>
                      </c:pt>
                      <c:pt idx="2">
                        <c:v>2019</c:v>
                      </c:pt>
                      <c:pt idx="3">
                        <c:v>2020</c:v>
                      </c:pt>
                      <c:pt idx="4">
                        <c:v>2021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Sheet1!$D$2:$D$6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432D-4EFA-8FE8-56E68DBB7C9C}"/>
                  </c:ext>
                </c:extLst>
              </c15:ser>
            </c15:filteredBarSeries>
          </c:ext>
        </c:extLst>
      </c:bar3DChart>
      <c:catAx>
        <c:axId val="61098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980304"/>
        <c:crosses val="autoZero"/>
        <c:auto val="1"/>
        <c:lblAlgn val="ctr"/>
        <c:lblOffset val="100"/>
        <c:noMultiLvlLbl val="0"/>
      </c:catAx>
      <c:valAx>
        <c:axId val="61098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6109850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Dollars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D602-432E-852D-6D1069537BAA}"/>
              </c:ext>
            </c:extLst>
          </c:dPt>
          <c:dPt>
            <c:idx val="1"/>
            <c:bubble3D val="0"/>
            <c:explosion val="2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602-432E-852D-6D1069537BAA}"/>
              </c:ext>
            </c:extLst>
          </c:dPt>
          <c:dPt>
            <c:idx val="2"/>
            <c:bubble3D val="0"/>
            <c:spPr>
              <a:solidFill>
                <a:schemeClr val="accent3">
                  <a:lumMod val="6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602-432E-852D-6D1069537BAA}"/>
              </c:ext>
            </c:extLst>
          </c:dPt>
          <c:dLbls>
            <c:dLbl>
              <c:idx val="0"/>
              <c:layout>
                <c:manualLayout>
                  <c:x val="-7.7129265091863519E-2"/>
                  <c:y val="0.1925724911575961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020000972100709E-2"/>
                      <c:h val="9.96496145760336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602-432E-852D-6D1069537BAA}"/>
                </c:ext>
              </c:extLst>
            </c:dLbl>
            <c:dLbl>
              <c:idx val="1"/>
              <c:layout>
                <c:manualLayout>
                  <c:x val="7.2745698454359811E-2"/>
                  <c:y val="-0.233514283034172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624939243705646E-2"/>
                      <c:h val="0.133286615276804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602-432E-852D-6D1069537BAA}"/>
                </c:ext>
              </c:extLst>
            </c:dLbl>
            <c:dLbl>
              <c:idx val="2"/>
              <c:layout>
                <c:manualLayout>
                  <c:x val="3.7474239331194703E-2"/>
                  <c:y val="0.158091033995662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l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887406435306692E-2"/>
                      <c:h val="8.002803083391732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D602-432E-852D-6D1069537B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Other Revenue</c:v>
                </c:pt>
                <c:pt idx="1">
                  <c:v>Taxes</c:v>
                </c:pt>
                <c:pt idx="2">
                  <c:v>Grants</c:v>
                </c:pt>
              </c:strCache>
            </c:strRef>
          </c:cat>
          <c:val>
            <c:numRef>
              <c:f>Sheet1!$B$2:$B$4</c:f>
              <c:numCache>
                <c:formatCode>"$"#,##0.00</c:formatCode>
                <c:ptCount val="3"/>
                <c:pt idx="0">
                  <c:v>3296000</c:v>
                </c:pt>
                <c:pt idx="1">
                  <c:v>14453600</c:v>
                </c:pt>
                <c:pt idx="2">
                  <c:v>1479000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2-432E-852D-6D1069537BA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192756634587343"/>
          <c:y val="0.10548002803083392"/>
          <c:w val="0.72286830465636243"/>
          <c:h val="9.64386494435217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106430446194225"/>
          <c:y val="0.1553030303030303"/>
          <c:w val="0.44246031746031744"/>
          <c:h val="0.84469696969696972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342222623318216"/>
          <c:y val="8.8013051430776881E-2"/>
          <c:w val="0.53972670321653915"/>
          <c:h val="0.83834042357341088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F565F5-820B-4CDA-AA60-7BC1C719E371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10358863-493A-445A-9B02-05A09378ED88}">
      <dgm:prSet phldrT="[Text]"/>
      <dgm:spPr/>
      <dgm:t>
        <a:bodyPr/>
        <a:lstStyle/>
        <a:p>
          <a:r>
            <a:rPr lang="en-CA" dirty="0"/>
            <a:t>June to September</a:t>
          </a:r>
        </a:p>
      </dgm:t>
    </dgm:pt>
    <dgm:pt modelId="{8B8CB62B-364E-408B-9378-517AD80627C5}" type="parTrans" cxnId="{9093632C-7D93-40E2-9B1B-40177B15A147}">
      <dgm:prSet/>
      <dgm:spPr/>
      <dgm:t>
        <a:bodyPr/>
        <a:lstStyle/>
        <a:p>
          <a:endParaRPr lang="en-CA"/>
        </a:p>
      </dgm:t>
    </dgm:pt>
    <dgm:pt modelId="{8CF70DD3-2F85-45A9-BD34-B69DD0D4833A}" type="sibTrans" cxnId="{9093632C-7D93-40E2-9B1B-40177B15A147}">
      <dgm:prSet/>
      <dgm:spPr/>
      <dgm:t>
        <a:bodyPr/>
        <a:lstStyle/>
        <a:p>
          <a:endParaRPr lang="en-CA"/>
        </a:p>
      </dgm:t>
    </dgm:pt>
    <dgm:pt modelId="{302AEFCD-83C7-40F5-9A4B-FAE363663B68}">
      <dgm:prSet phldrT="[Text]" custT="1"/>
      <dgm:spPr/>
      <dgm:t>
        <a:bodyPr/>
        <a:lstStyle/>
        <a:p>
          <a:r>
            <a:rPr lang="en-CA" sz="1800" b="0" i="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Budget Timetable provided for Council Approval</a:t>
          </a:r>
        </a:p>
        <a:p>
          <a:r>
            <a:rPr lang="en-CA" sz="1800" b="0" i="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Council Consultation for priorities </a:t>
          </a:r>
        </a:p>
        <a:p>
          <a:r>
            <a:rPr lang="en-CA" sz="1800" b="0" i="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Commence Public Consultation on Capital and Operating Budget including feedback survey</a:t>
          </a:r>
          <a:endParaRPr lang="en-CA" sz="1800" dirty="0"/>
        </a:p>
      </dgm:t>
    </dgm:pt>
    <dgm:pt modelId="{C0FDDDDD-1E16-43B0-BAF5-B92F32D5352F}" type="parTrans" cxnId="{EE6BC56D-920F-4D7A-8C60-B32E631FDED0}">
      <dgm:prSet/>
      <dgm:spPr/>
      <dgm:t>
        <a:bodyPr/>
        <a:lstStyle/>
        <a:p>
          <a:endParaRPr lang="en-CA"/>
        </a:p>
      </dgm:t>
    </dgm:pt>
    <dgm:pt modelId="{4949FEAD-CC75-439D-8CA5-DEB39E19E899}" type="sibTrans" cxnId="{EE6BC56D-920F-4D7A-8C60-B32E631FDED0}">
      <dgm:prSet/>
      <dgm:spPr/>
      <dgm:t>
        <a:bodyPr/>
        <a:lstStyle/>
        <a:p>
          <a:endParaRPr lang="en-CA"/>
        </a:p>
      </dgm:t>
    </dgm:pt>
    <dgm:pt modelId="{3BD84265-A0BE-46F3-B3D4-730FEBEAF450}">
      <dgm:prSet phldrT="[Text]"/>
      <dgm:spPr/>
      <dgm:t>
        <a:bodyPr/>
        <a:lstStyle/>
        <a:p>
          <a:r>
            <a:rPr lang="en-CA" dirty="0"/>
            <a:t>November to December</a:t>
          </a:r>
        </a:p>
      </dgm:t>
    </dgm:pt>
    <dgm:pt modelId="{BBA6E972-F11A-48E7-8FBD-E3A3604B36FA}" type="parTrans" cxnId="{49E37588-2D1C-4984-BA51-AE8662B1E9D7}">
      <dgm:prSet/>
      <dgm:spPr/>
      <dgm:t>
        <a:bodyPr/>
        <a:lstStyle/>
        <a:p>
          <a:endParaRPr lang="en-CA"/>
        </a:p>
      </dgm:t>
    </dgm:pt>
    <dgm:pt modelId="{CF5EE181-52E1-4FDD-A18C-BAFEA25120B6}" type="sibTrans" cxnId="{49E37588-2D1C-4984-BA51-AE8662B1E9D7}">
      <dgm:prSet/>
      <dgm:spPr/>
      <dgm:t>
        <a:bodyPr/>
        <a:lstStyle/>
        <a:p>
          <a:endParaRPr lang="en-CA"/>
        </a:p>
      </dgm:t>
    </dgm:pt>
    <dgm:pt modelId="{60CC7C84-05A0-4326-8AE8-A3B4BBE2093C}">
      <dgm:prSet phldrT="[Text]" custT="1"/>
      <dgm:spPr/>
      <dgm:t>
        <a:bodyPr/>
        <a:lstStyle/>
        <a:p>
          <a:r>
            <a:rPr lang="en-CA" sz="1800" b="0" i="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Draft 2021 Capital Budget and 2022-2025 Capital Forecast presented</a:t>
          </a:r>
        </a:p>
        <a:p>
          <a:r>
            <a:rPr lang="en-CA" sz="1800" b="0" i="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Public Feedback and Virtual Public Open House for Draft Capital</a:t>
          </a:r>
        </a:p>
        <a:p>
          <a:r>
            <a:rPr lang="en-CA" sz="1800" b="0" i="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Final Capital presented for approval. Staff directed to review budget for 6% target </a:t>
          </a:r>
          <a:endParaRPr lang="en-CA" sz="1800" dirty="0"/>
        </a:p>
      </dgm:t>
    </dgm:pt>
    <dgm:pt modelId="{2059D3B8-1ED0-4A53-959D-49C3B7D96501}" type="parTrans" cxnId="{8457AE16-AD99-4826-A402-0C1A01ADDDB6}">
      <dgm:prSet/>
      <dgm:spPr/>
      <dgm:t>
        <a:bodyPr/>
        <a:lstStyle/>
        <a:p>
          <a:endParaRPr lang="en-CA"/>
        </a:p>
      </dgm:t>
    </dgm:pt>
    <dgm:pt modelId="{BB1DD1B2-00B0-42C3-ADF1-51F40F3FD721}" type="sibTrans" cxnId="{8457AE16-AD99-4826-A402-0C1A01ADDDB6}">
      <dgm:prSet/>
      <dgm:spPr/>
      <dgm:t>
        <a:bodyPr/>
        <a:lstStyle/>
        <a:p>
          <a:endParaRPr lang="en-CA"/>
        </a:p>
      </dgm:t>
    </dgm:pt>
    <dgm:pt modelId="{FD9162B9-82A4-4408-B1D3-9831EB23A949}">
      <dgm:prSet phldrT="[Text]"/>
      <dgm:spPr/>
      <dgm:t>
        <a:bodyPr/>
        <a:lstStyle/>
        <a:p>
          <a:r>
            <a:rPr lang="en-CA" dirty="0"/>
            <a:t>January to February </a:t>
          </a:r>
        </a:p>
      </dgm:t>
    </dgm:pt>
    <dgm:pt modelId="{BFE6DDAA-DD0F-4E37-B8B0-945F65CD64B9}" type="parTrans" cxnId="{2748C940-3862-4D24-A17D-58ACAECCBDFB}">
      <dgm:prSet/>
      <dgm:spPr/>
      <dgm:t>
        <a:bodyPr/>
        <a:lstStyle/>
        <a:p>
          <a:endParaRPr lang="en-CA"/>
        </a:p>
      </dgm:t>
    </dgm:pt>
    <dgm:pt modelId="{BF058583-667F-4C49-B3D6-F21EAA362662}" type="sibTrans" cxnId="{2748C940-3862-4D24-A17D-58ACAECCBDFB}">
      <dgm:prSet/>
      <dgm:spPr/>
      <dgm:t>
        <a:bodyPr/>
        <a:lstStyle/>
        <a:p>
          <a:endParaRPr lang="en-CA"/>
        </a:p>
      </dgm:t>
    </dgm:pt>
    <dgm:pt modelId="{CE8E9194-9CF5-47B6-81FC-D5E47678D45A}">
      <dgm:prSet phldrT="[Text]" custT="1"/>
      <dgm:spPr/>
      <dgm:t>
        <a:bodyPr/>
        <a:lstStyle/>
        <a:p>
          <a:r>
            <a:rPr lang="en-CA" sz="1800" dirty="0">
              <a:latin typeface="Helvetica" panose="020B0604020202020204" pitchFamily="34" charset="0"/>
              <a:cs typeface="Helvetica" panose="020B0604020202020204" pitchFamily="34" charset="0"/>
            </a:rPr>
            <a:t>Line by line review of expenses, revenues, grants and economic changes impacting operating budget</a:t>
          </a:r>
        </a:p>
        <a:p>
          <a:r>
            <a:rPr lang="en-CA" sz="1800" dirty="0">
              <a:latin typeface="Helvetica" panose="020B0604020202020204" pitchFamily="34" charset="0"/>
              <a:cs typeface="Helvetica" panose="020B0604020202020204" pitchFamily="34" charset="0"/>
            </a:rPr>
            <a:t>Established COVID-19 reserve</a:t>
          </a:r>
        </a:p>
        <a:p>
          <a:r>
            <a:rPr lang="en-CA" sz="1800" dirty="0">
              <a:latin typeface="Helvetica" panose="020B0604020202020204" pitchFamily="34" charset="0"/>
              <a:cs typeface="Helvetica" panose="020B0604020202020204" pitchFamily="34" charset="0"/>
            </a:rPr>
            <a:t>Draft 2021 Operating Budget presented</a:t>
          </a:r>
        </a:p>
        <a:p>
          <a:r>
            <a:rPr lang="en-CA" sz="1800" dirty="0">
              <a:latin typeface="Helvetica" panose="020B0604020202020204" pitchFamily="34" charset="0"/>
              <a:cs typeface="Helvetica" panose="020B0604020202020204" pitchFamily="34" charset="0"/>
            </a:rPr>
            <a:t>Public Feedback and Virtual Open House for Draft Operating Budget</a:t>
          </a:r>
        </a:p>
        <a:p>
          <a:r>
            <a:rPr lang="en-CA" sz="1800" dirty="0">
              <a:latin typeface="Helvetica" panose="020B0604020202020204" pitchFamily="34" charset="0"/>
              <a:cs typeface="Helvetica" panose="020B0604020202020204" pitchFamily="34" charset="0"/>
            </a:rPr>
            <a:t>Final Operating Budget to be presented to Council for approval </a:t>
          </a:r>
        </a:p>
      </dgm:t>
    </dgm:pt>
    <dgm:pt modelId="{58E6467A-6F20-4091-898A-631A4A1DA603}" type="parTrans" cxnId="{D5BDCFDC-5B77-4435-942B-AF49B8C1FEAF}">
      <dgm:prSet/>
      <dgm:spPr/>
      <dgm:t>
        <a:bodyPr/>
        <a:lstStyle/>
        <a:p>
          <a:endParaRPr lang="en-CA"/>
        </a:p>
      </dgm:t>
    </dgm:pt>
    <dgm:pt modelId="{25A090D9-119F-4037-B90A-CEDA34B233AC}" type="sibTrans" cxnId="{D5BDCFDC-5B77-4435-942B-AF49B8C1FEAF}">
      <dgm:prSet/>
      <dgm:spPr/>
      <dgm:t>
        <a:bodyPr/>
        <a:lstStyle/>
        <a:p>
          <a:endParaRPr lang="en-CA"/>
        </a:p>
      </dgm:t>
    </dgm:pt>
    <dgm:pt modelId="{656FDD42-BC9D-48E3-ABF2-B40ABE2E86DD}" type="pres">
      <dgm:prSet presAssocID="{F0F565F5-820B-4CDA-AA60-7BC1C719E371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9B471A31-7EAC-46B9-B11A-8ADD4AD67323}" type="pres">
      <dgm:prSet presAssocID="{10358863-493A-445A-9B02-05A09378ED88}" presName="parentText1" presStyleLbl="node1" presStyleIdx="0" presStyleCnt="3" custScaleX="100580" custLinFactNeighborX="-5024">
        <dgm:presLayoutVars>
          <dgm:chMax/>
          <dgm:chPref val="3"/>
          <dgm:bulletEnabled val="1"/>
        </dgm:presLayoutVars>
      </dgm:prSet>
      <dgm:spPr/>
    </dgm:pt>
    <dgm:pt modelId="{0A0AF698-E458-4F33-8C52-A40DA2DB4AE7}" type="pres">
      <dgm:prSet presAssocID="{10358863-493A-445A-9B02-05A09378ED88}" presName="childText1" presStyleLbl="solidAlignAcc1" presStyleIdx="0" presStyleCnt="3" custScaleY="114782" custLinFactNeighborX="-721" custLinFactNeighborY="1584">
        <dgm:presLayoutVars>
          <dgm:chMax val="0"/>
          <dgm:chPref val="0"/>
          <dgm:bulletEnabled val="1"/>
        </dgm:presLayoutVars>
      </dgm:prSet>
      <dgm:spPr/>
    </dgm:pt>
    <dgm:pt modelId="{A5AE0466-AF2F-4860-95A4-0C2C58F80548}" type="pres">
      <dgm:prSet presAssocID="{3BD84265-A0BE-46F3-B3D4-730FEBEAF450}" presName="parentText2" presStyleLbl="node1" presStyleIdx="1" presStyleCnt="3" custLinFactNeighborX="-4429" custLinFactNeighborY="-3557">
        <dgm:presLayoutVars>
          <dgm:chMax/>
          <dgm:chPref val="3"/>
          <dgm:bulletEnabled val="1"/>
        </dgm:presLayoutVars>
      </dgm:prSet>
      <dgm:spPr/>
    </dgm:pt>
    <dgm:pt modelId="{1B864B41-3DFC-4D26-864C-EF8EDEFBB6BA}" type="pres">
      <dgm:prSet presAssocID="{3BD84265-A0BE-46F3-B3D4-730FEBEAF450}" presName="childText2" presStyleLbl="solidAlignAcc1" presStyleIdx="1" presStyleCnt="3" custScaleY="136522" custLinFactNeighborX="-8041" custLinFactNeighborY="11046">
        <dgm:presLayoutVars>
          <dgm:chMax val="0"/>
          <dgm:chPref val="0"/>
          <dgm:bulletEnabled val="1"/>
        </dgm:presLayoutVars>
      </dgm:prSet>
      <dgm:spPr/>
    </dgm:pt>
    <dgm:pt modelId="{97C7C1A3-C5DE-440D-8C4F-7CA01A5189FF}" type="pres">
      <dgm:prSet presAssocID="{FD9162B9-82A4-4408-B1D3-9831EB23A949}" presName="parentText3" presStyleLbl="node1" presStyleIdx="2" presStyleCnt="3" custLinFactNeighborX="-7747" custLinFactNeighborY="-5838">
        <dgm:presLayoutVars>
          <dgm:chMax/>
          <dgm:chPref val="3"/>
          <dgm:bulletEnabled val="1"/>
        </dgm:presLayoutVars>
      </dgm:prSet>
      <dgm:spPr/>
    </dgm:pt>
    <dgm:pt modelId="{09D4EAC8-203C-4EBC-ACA1-6FE1042EC3FB}" type="pres">
      <dgm:prSet presAssocID="{FD9162B9-82A4-4408-B1D3-9831EB23A949}" presName="childText3" presStyleLbl="solidAlignAcc1" presStyleIdx="2" presStyleCnt="3" custScaleX="129250" custScaleY="147856" custLinFactNeighborX="5114" custLinFactNeighborY="11592">
        <dgm:presLayoutVars>
          <dgm:chMax val="0"/>
          <dgm:chPref val="0"/>
          <dgm:bulletEnabled val="1"/>
        </dgm:presLayoutVars>
      </dgm:prSet>
      <dgm:spPr/>
    </dgm:pt>
  </dgm:ptLst>
  <dgm:cxnLst>
    <dgm:cxn modelId="{79769602-F2E2-409E-9664-E4441BB35326}" type="presOf" srcId="{302AEFCD-83C7-40F5-9A4B-FAE363663B68}" destId="{0A0AF698-E458-4F33-8C52-A40DA2DB4AE7}" srcOrd="0" destOrd="0" presId="urn:microsoft.com/office/officeart/2009/3/layout/IncreasingArrowsProcess"/>
    <dgm:cxn modelId="{8457AE16-AD99-4826-A402-0C1A01ADDDB6}" srcId="{3BD84265-A0BE-46F3-B3D4-730FEBEAF450}" destId="{60CC7C84-05A0-4326-8AE8-A3B4BBE2093C}" srcOrd="0" destOrd="0" parTransId="{2059D3B8-1ED0-4A53-959D-49C3B7D96501}" sibTransId="{BB1DD1B2-00B0-42C3-ADF1-51F40F3FD721}"/>
    <dgm:cxn modelId="{9093632C-7D93-40E2-9B1B-40177B15A147}" srcId="{F0F565F5-820B-4CDA-AA60-7BC1C719E371}" destId="{10358863-493A-445A-9B02-05A09378ED88}" srcOrd="0" destOrd="0" parTransId="{8B8CB62B-364E-408B-9378-517AD80627C5}" sibTransId="{8CF70DD3-2F85-45A9-BD34-B69DD0D4833A}"/>
    <dgm:cxn modelId="{2748C940-3862-4D24-A17D-58ACAECCBDFB}" srcId="{F0F565F5-820B-4CDA-AA60-7BC1C719E371}" destId="{FD9162B9-82A4-4408-B1D3-9831EB23A949}" srcOrd="2" destOrd="0" parTransId="{BFE6DDAA-DD0F-4E37-B8B0-945F65CD64B9}" sibTransId="{BF058583-667F-4C49-B3D6-F21EAA362662}"/>
    <dgm:cxn modelId="{EE6BC56D-920F-4D7A-8C60-B32E631FDED0}" srcId="{10358863-493A-445A-9B02-05A09378ED88}" destId="{302AEFCD-83C7-40F5-9A4B-FAE363663B68}" srcOrd="0" destOrd="0" parTransId="{C0FDDDDD-1E16-43B0-BAF5-B92F32D5352F}" sibTransId="{4949FEAD-CC75-439D-8CA5-DEB39E19E899}"/>
    <dgm:cxn modelId="{1E3B1A87-5A8A-46BB-BF2D-546868665A1B}" type="presOf" srcId="{F0F565F5-820B-4CDA-AA60-7BC1C719E371}" destId="{656FDD42-BC9D-48E3-ABF2-B40ABE2E86DD}" srcOrd="0" destOrd="0" presId="urn:microsoft.com/office/officeart/2009/3/layout/IncreasingArrowsProcess"/>
    <dgm:cxn modelId="{49E37588-2D1C-4984-BA51-AE8662B1E9D7}" srcId="{F0F565F5-820B-4CDA-AA60-7BC1C719E371}" destId="{3BD84265-A0BE-46F3-B3D4-730FEBEAF450}" srcOrd="1" destOrd="0" parTransId="{BBA6E972-F11A-48E7-8FBD-E3A3604B36FA}" sibTransId="{CF5EE181-52E1-4FDD-A18C-BAFEA25120B6}"/>
    <dgm:cxn modelId="{FFD93EBF-E211-4BB6-A860-3411F89475FF}" type="presOf" srcId="{10358863-493A-445A-9B02-05A09378ED88}" destId="{9B471A31-7EAC-46B9-B11A-8ADD4AD67323}" srcOrd="0" destOrd="0" presId="urn:microsoft.com/office/officeart/2009/3/layout/IncreasingArrowsProcess"/>
    <dgm:cxn modelId="{76B859C3-CF00-4AA3-A4D9-3D998C3CB5DB}" type="presOf" srcId="{3BD84265-A0BE-46F3-B3D4-730FEBEAF450}" destId="{A5AE0466-AF2F-4860-95A4-0C2C58F80548}" srcOrd="0" destOrd="0" presId="urn:microsoft.com/office/officeart/2009/3/layout/IncreasingArrowsProcess"/>
    <dgm:cxn modelId="{D5BDCFDC-5B77-4435-942B-AF49B8C1FEAF}" srcId="{FD9162B9-82A4-4408-B1D3-9831EB23A949}" destId="{CE8E9194-9CF5-47B6-81FC-D5E47678D45A}" srcOrd="0" destOrd="0" parTransId="{58E6467A-6F20-4091-898A-631A4A1DA603}" sibTransId="{25A090D9-119F-4037-B90A-CEDA34B233AC}"/>
    <dgm:cxn modelId="{7EC945E2-18FE-422D-B360-335DEAA10F19}" type="presOf" srcId="{60CC7C84-05A0-4326-8AE8-A3B4BBE2093C}" destId="{1B864B41-3DFC-4D26-864C-EF8EDEFBB6BA}" srcOrd="0" destOrd="0" presId="urn:microsoft.com/office/officeart/2009/3/layout/IncreasingArrowsProcess"/>
    <dgm:cxn modelId="{62540BF2-E80D-4B03-A539-9F088E30B074}" type="presOf" srcId="{FD9162B9-82A4-4408-B1D3-9831EB23A949}" destId="{97C7C1A3-C5DE-440D-8C4F-7CA01A5189FF}" srcOrd="0" destOrd="0" presId="urn:microsoft.com/office/officeart/2009/3/layout/IncreasingArrowsProcess"/>
    <dgm:cxn modelId="{C8AC7AF4-6563-4F17-8A4E-A6E69B5DA676}" type="presOf" srcId="{CE8E9194-9CF5-47B6-81FC-D5E47678D45A}" destId="{09D4EAC8-203C-4EBC-ACA1-6FE1042EC3FB}" srcOrd="0" destOrd="0" presId="urn:microsoft.com/office/officeart/2009/3/layout/IncreasingArrowsProcess"/>
    <dgm:cxn modelId="{2F3CDA57-44F8-406B-ABD0-4DE0785F5217}" type="presParOf" srcId="{656FDD42-BC9D-48E3-ABF2-B40ABE2E86DD}" destId="{9B471A31-7EAC-46B9-B11A-8ADD4AD67323}" srcOrd="0" destOrd="0" presId="urn:microsoft.com/office/officeart/2009/3/layout/IncreasingArrowsProcess"/>
    <dgm:cxn modelId="{15DE74A2-B1A6-4E8B-AF92-AC7C47361E0B}" type="presParOf" srcId="{656FDD42-BC9D-48E3-ABF2-B40ABE2E86DD}" destId="{0A0AF698-E458-4F33-8C52-A40DA2DB4AE7}" srcOrd="1" destOrd="0" presId="urn:microsoft.com/office/officeart/2009/3/layout/IncreasingArrowsProcess"/>
    <dgm:cxn modelId="{50C00388-98C0-43C2-9916-14F4070A34AA}" type="presParOf" srcId="{656FDD42-BC9D-48E3-ABF2-B40ABE2E86DD}" destId="{A5AE0466-AF2F-4860-95A4-0C2C58F80548}" srcOrd="2" destOrd="0" presId="urn:microsoft.com/office/officeart/2009/3/layout/IncreasingArrowsProcess"/>
    <dgm:cxn modelId="{00F84454-83F0-41DD-916B-66BE0CA0DCB6}" type="presParOf" srcId="{656FDD42-BC9D-48E3-ABF2-B40ABE2E86DD}" destId="{1B864B41-3DFC-4D26-864C-EF8EDEFBB6BA}" srcOrd="3" destOrd="0" presId="urn:microsoft.com/office/officeart/2009/3/layout/IncreasingArrowsProcess"/>
    <dgm:cxn modelId="{6C6A044A-702E-4CD4-93F8-EE4A307FB1E0}" type="presParOf" srcId="{656FDD42-BC9D-48E3-ABF2-B40ABE2E86DD}" destId="{97C7C1A3-C5DE-440D-8C4F-7CA01A5189FF}" srcOrd="4" destOrd="0" presId="urn:microsoft.com/office/officeart/2009/3/layout/IncreasingArrowsProcess"/>
    <dgm:cxn modelId="{787D859B-96EF-4C6C-95A3-583F650520F6}" type="presParOf" srcId="{656FDD42-BC9D-48E3-ABF2-B40ABE2E86DD}" destId="{09D4EAC8-203C-4EBC-ACA1-6FE1042EC3FB}" srcOrd="5" destOrd="0" presId="urn:microsoft.com/office/officeart/2009/3/layout/IncreasingArrows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725040-B82A-402C-B692-F75FDB24C0F0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4707964D-8295-425A-9BD8-8D5F73A5CB6D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CA" sz="4500" dirty="0"/>
            <a:t>47%</a:t>
          </a:r>
        </a:p>
      </dgm:t>
    </dgm:pt>
    <dgm:pt modelId="{CD9DDD9A-DB13-4ECA-B7B0-503E159065BB}" type="parTrans" cxnId="{C4BBD92B-02C6-40FE-9C89-CF823E3A5648}">
      <dgm:prSet/>
      <dgm:spPr/>
      <dgm:t>
        <a:bodyPr/>
        <a:lstStyle/>
        <a:p>
          <a:endParaRPr lang="en-CA"/>
        </a:p>
      </dgm:t>
    </dgm:pt>
    <dgm:pt modelId="{611EC2F7-2EF8-489F-8EE5-B931C5112A84}" type="sibTrans" cxnId="{C4BBD92B-02C6-40FE-9C89-CF823E3A5648}">
      <dgm:prSet/>
      <dgm:spPr/>
      <dgm:t>
        <a:bodyPr/>
        <a:lstStyle/>
        <a:p>
          <a:endParaRPr lang="en-CA"/>
        </a:p>
      </dgm:t>
    </dgm:pt>
    <dgm:pt modelId="{25BA56AB-F010-4B30-990B-234232B3516F}">
      <dgm:prSet phldrT="[Text]" custT="1"/>
      <dgm:spPr>
        <a:solidFill>
          <a:srgbClr val="FFC000"/>
        </a:solidFill>
      </dgm:spPr>
      <dgm:t>
        <a:bodyPr/>
        <a:lstStyle/>
        <a:p>
          <a:r>
            <a:rPr lang="en-CA" sz="4300" dirty="0"/>
            <a:t>9%</a:t>
          </a:r>
        </a:p>
      </dgm:t>
    </dgm:pt>
    <dgm:pt modelId="{918CC044-8CA5-42DD-B7D4-5C7DC4489F6A}" type="parTrans" cxnId="{A82AC111-A1EA-47DC-8E88-69AA1F697EA7}">
      <dgm:prSet/>
      <dgm:spPr/>
      <dgm:t>
        <a:bodyPr/>
        <a:lstStyle/>
        <a:p>
          <a:endParaRPr lang="en-CA"/>
        </a:p>
      </dgm:t>
    </dgm:pt>
    <dgm:pt modelId="{DF2CB55E-D83A-4998-ADB0-475FC3C55646}" type="sibTrans" cxnId="{A82AC111-A1EA-47DC-8E88-69AA1F697EA7}">
      <dgm:prSet/>
      <dgm:spPr/>
      <dgm:t>
        <a:bodyPr/>
        <a:lstStyle/>
        <a:p>
          <a:endParaRPr lang="en-CA"/>
        </a:p>
      </dgm:t>
    </dgm:pt>
    <dgm:pt modelId="{732F843E-72B8-455A-8563-AF04F9B45A86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CA" dirty="0"/>
            <a:t>44%</a:t>
          </a:r>
        </a:p>
      </dgm:t>
    </dgm:pt>
    <dgm:pt modelId="{5F7EB44E-33DE-4256-B412-5FEEF97CD081}" type="parTrans" cxnId="{5C793B68-61C3-4CF0-9ED5-E6ED593F4FBF}">
      <dgm:prSet/>
      <dgm:spPr/>
      <dgm:t>
        <a:bodyPr/>
        <a:lstStyle/>
        <a:p>
          <a:endParaRPr lang="en-CA"/>
        </a:p>
      </dgm:t>
    </dgm:pt>
    <dgm:pt modelId="{A825AF0C-3276-4CAC-9DB8-2E02371BF06A}" type="sibTrans" cxnId="{5C793B68-61C3-4CF0-9ED5-E6ED593F4FBF}">
      <dgm:prSet/>
      <dgm:spPr/>
      <dgm:t>
        <a:bodyPr/>
        <a:lstStyle/>
        <a:p>
          <a:endParaRPr lang="en-CA"/>
        </a:p>
      </dgm:t>
    </dgm:pt>
    <dgm:pt modelId="{37C1D70E-A7AB-4C49-B986-0F63342809B1}" type="pres">
      <dgm:prSet presAssocID="{E2725040-B82A-402C-B692-F75FDB24C0F0}" presName="compositeShape" presStyleCnt="0">
        <dgm:presLayoutVars>
          <dgm:chMax val="7"/>
          <dgm:dir/>
          <dgm:resizeHandles val="exact"/>
        </dgm:presLayoutVars>
      </dgm:prSet>
      <dgm:spPr/>
    </dgm:pt>
    <dgm:pt modelId="{B73C32D0-A91E-4CB7-B57D-773615852BA8}" type="pres">
      <dgm:prSet presAssocID="{E2725040-B82A-402C-B692-F75FDB24C0F0}" presName="wedge1" presStyleLbl="node1" presStyleIdx="0" presStyleCnt="3" custScaleX="126547" custScaleY="126547" custLinFactNeighborX="-4036" custLinFactNeighborY="2262"/>
      <dgm:spPr/>
    </dgm:pt>
    <dgm:pt modelId="{99FBBE1E-02C0-4CCE-9AC3-D21F84F34D67}" type="pres">
      <dgm:prSet presAssocID="{E2725040-B82A-402C-B692-F75FDB24C0F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4D78195-6E77-4D48-A2EC-C113138C3597}" type="pres">
      <dgm:prSet presAssocID="{E2725040-B82A-402C-B692-F75FDB24C0F0}" presName="wedge2" presStyleLbl="node1" presStyleIdx="1" presStyleCnt="3" custScaleX="105456" custScaleY="105456" custLinFactNeighborX="-498" custLinFactNeighborY="13293"/>
      <dgm:spPr/>
    </dgm:pt>
    <dgm:pt modelId="{72533B90-9B78-412E-9CC3-495E13A057DB}" type="pres">
      <dgm:prSet presAssocID="{E2725040-B82A-402C-B692-F75FDB24C0F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302EC9F-19CE-4E48-9DE7-E7CFC3F8EF34}" type="pres">
      <dgm:prSet presAssocID="{E2725040-B82A-402C-B692-F75FDB24C0F0}" presName="wedge3" presStyleLbl="node1" presStyleIdx="2" presStyleCnt="3" custScaleX="126547" custScaleY="126547" custLinFactNeighborX="-1113" custLinFactNeighborY="-715"/>
      <dgm:spPr/>
    </dgm:pt>
    <dgm:pt modelId="{D32E3F73-9336-494F-815A-71E8560B4CDA}" type="pres">
      <dgm:prSet presAssocID="{E2725040-B82A-402C-B692-F75FDB24C0F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82AC111-A1EA-47DC-8E88-69AA1F697EA7}" srcId="{E2725040-B82A-402C-B692-F75FDB24C0F0}" destId="{25BA56AB-F010-4B30-990B-234232B3516F}" srcOrd="1" destOrd="0" parTransId="{918CC044-8CA5-42DD-B7D4-5C7DC4489F6A}" sibTransId="{DF2CB55E-D83A-4998-ADB0-475FC3C55646}"/>
    <dgm:cxn modelId="{C4BBD92B-02C6-40FE-9C89-CF823E3A5648}" srcId="{E2725040-B82A-402C-B692-F75FDB24C0F0}" destId="{4707964D-8295-425A-9BD8-8D5F73A5CB6D}" srcOrd="0" destOrd="0" parTransId="{CD9DDD9A-DB13-4ECA-B7B0-503E159065BB}" sibTransId="{611EC2F7-2EF8-489F-8EE5-B931C5112A84}"/>
    <dgm:cxn modelId="{FDEB7966-F791-41DC-9601-916C17C99B3F}" type="presOf" srcId="{4707964D-8295-425A-9BD8-8D5F73A5CB6D}" destId="{99FBBE1E-02C0-4CCE-9AC3-D21F84F34D67}" srcOrd="1" destOrd="0" presId="urn:microsoft.com/office/officeart/2005/8/layout/chart3"/>
    <dgm:cxn modelId="{5C793B68-61C3-4CF0-9ED5-E6ED593F4FBF}" srcId="{E2725040-B82A-402C-B692-F75FDB24C0F0}" destId="{732F843E-72B8-455A-8563-AF04F9B45A86}" srcOrd="2" destOrd="0" parTransId="{5F7EB44E-33DE-4256-B412-5FEEF97CD081}" sibTransId="{A825AF0C-3276-4CAC-9DB8-2E02371BF06A}"/>
    <dgm:cxn modelId="{61BF7D76-8419-409E-A4AD-D45A072A5AFF}" type="presOf" srcId="{25BA56AB-F010-4B30-990B-234232B3516F}" destId="{72533B90-9B78-412E-9CC3-495E13A057DB}" srcOrd="1" destOrd="0" presId="urn:microsoft.com/office/officeart/2005/8/layout/chart3"/>
    <dgm:cxn modelId="{0F93157C-4E4D-4B1E-A361-58D3F005EC6F}" type="presOf" srcId="{E2725040-B82A-402C-B692-F75FDB24C0F0}" destId="{37C1D70E-A7AB-4C49-B986-0F63342809B1}" srcOrd="0" destOrd="0" presId="urn:microsoft.com/office/officeart/2005/8/layout/chart3"/>
    <dgm:cxn modelId="{7A249186-7ECA-4685-9F20-03CFF89FF82E}" type="presOf" srcId="{25BA56AB-F010-4B30-990B-234232B3516F}" destId="{C4D78195-6E77-4D48-A2EC-C113138C3597}" srcOrd="0" destOrd="0" presId="urn:microsoft.com/office/officeart/2005/8/layout/chart3"/>
    <dgm:cxn modelId="{F0274293-3CA4-4C64-A4D2-A5F3FEDED9DD}" type="presOf" srcId="{732F843E-72B8-455A-8563-AF04F9B45A86}" destId="{9302EC9F-19CE-4E48-9DE7-E7CFC3F8EF34}" srcOrd="0" destOrd="0" presId="urn:microsoft.com/office/officeart/2005/8/layout/chart3"/>
    <dgm:cxn modelId="{25ADC29A-C381-453F-B8B9-BD063E25EED2}" type="presOf" srcId="{4707964D-8295-425A-9BD8-8D5F73A5CB6D}" destId="{B73C32D0-A91E-4CB7-B57D-773615852BA8}" srcOrd="0" destOrd="0" presId="urn:microsoft.com/office/officeart/2005/8/layout/chart3"/>
    <dgm:cxn modelId="{2CE93BF5-85DA-4EB3-8825-1A6B4EA51C55}" type="presOf" srcId="{732F843E-72B8-455A-8563-AF04F9B45A86}" destId="{D32E3F73-9336-494F-815A-71E8560B4CDA}" srcOrd="1" destOrd="0" presId="urn:microsoft.com/office/officeart/2005/8/layout/chart3"/>
    <dgm:cxn modelId="{720A88B8-3A66-4EA3-9996-1B0CB4CEBCE0}" type="presParOf" srcId="{37C1D70E-A7AB-4C49-B986-0F63342809B1}" destId="{B73C32D0-A91E-4CB7-B57D-773615852BA8}" srcOrd="0" destOrd="0" presId="urn:microsoft.com/office/officeart/2005/8/layout/chart3"/>
    <dgm:cxn modelId="{75D95A67-B86E-41C1-B680-E3EBB4296AD7}" type="presParOf" srcId="{37C1D70E-A7AB-4C49-B986-0F63342809B1}" destId="{99FBBE1E-02C0-4CCE-9AC3-D21F84F34D67}" srcOrd="1" destOrd="0" presId="urn:microsoft.com/office/officeart/2005/8/layout/chart3"/>
    <dgm:cxn modelId="{1D1CC3B1-92BB-44D3-87D0-43C4927FB14B}" type="presParOf" srcId="{37C1D70E-A7AB-4C49-B986-0F63342809B1}" destId="{C4D78195-6E77-4D48-A2EC-C113138C3597}" srcOrd="2" destOrd="0" presId="urn:microsoft.com/office/officeart/2005/8/layout/chart3"/>
    <dgm:cxn modelId="{DC41BBAF-6E3B-4B9D-B836-CDEBF3C8290C}" type="presParOf" srcId="{37C1D70E-A7AB-4C49-B986-0F63342809B1}" destId="{72533B90-9B78-412E-9CC3-495E13A057DB}" srcOrd="3" destOrd="0" presId="urn:microsoft.com/office/officeart/2005/8/layout/chart3"/>
    <dgm:cxn modelId="{86167F0B-223D-4F84-8627-D12A619FC0D6}" type="presParOf" srcId="{37C1D70E-A7AB-4C49-B986-0F63342809B1}" destId="{9302EC9F-19CE-4E48-9DE7-E7CFC3F8EF34}" srcOrd="4" destOrd="0" presId="urn:microsoft.com/office/officeart/2005/8/layout/chart3"/>
    <dgm:cxn modelId="{ED04CB52-23C9-411D-BC60-E63C1FDB6A68}" type="presParOf" srcId="{37C1D70E-A7AB-4C49-B986-0F63342809B1}" destId="{D32E3F73-9336-494F-815A-71E8560B4CDA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71A31-7EAC-46B9-B11A-8ADD4AD67323}">
      <dsp:nvSpPr>
        <dsp:cNvPr id="0" name=""/>
        <dsp:cNvSpPr/>
      </dsp:nvSpPr>
      <dsp:spPr>
        <a:xfrm>
          <a:off x="0" y="288257"/>
          <a:ext cx="8839199" cy="12799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0318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 dirty="0"/>
            <a:t>June to September</a:t>
          </a:r>
        </a:p>
      </dsp:txBody>
      <dsp:txXfrm>
        <a:off x="0" y="608232"/>
        <a:ext cx="8519224" cy="639950"/>
      </dsp:txXfrm>
    </dsp:sp>
    <dsp:sp modelId="{0A0AF698-E458-4F33-8C52-A40DA2DB4AE7}">
      <dsp:nvSpPr>
        <dsp:cNvPr id="0" name=""/>
        <dsp:cNvSpPr/>
      </dsp:nvSpPr>
      <dsp:spPr>
        <a:xfrm>
          <a:off x="5970" y="1132070"/>
          <a:ext cx="2706774" cy="28300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0" i="0" kern="120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Budget Timetable provided for Council Approval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0" i="0" kern="120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Council Consultation for priorities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0" i="0" kern="120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Commence Public Consultation on Capital and Operating Budget including feedback survey</a:t>
          </a:r>
          <a:endParaRPr lang="en-CA" sz="1800" kern="1200" dirty="0"/>
        </a:p>
      </dsp:txBody>
      <dsp:txXfrm>
        <a:off x="5970" y="1132070"/>
        <a:ext cx="2706774" cy="2830019"/>
      </dsp:txXfrm>
    </dsp:sp>
    <dsp:sp modelId="{A5AE0466-AF2F-4860-95A4-0C2C58F80548}">
      <dsp:nvSpPr>
        <dsp:cNvPr id="0" name=""/>
        <dsp:cNvSpPr/>
      </dsp:nvSpPr>
      <dsp:spPr>
        <a:xfrm>
          <a:off x="2462912" y="669364"/>
          <a:ext cx="6081453" cy="12799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0318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 dirty="0"/>
            <a:t>November to December</a:t>
          </a:r>
        </a:p>
      </dsp:txBody>
      <dsp:txXfrm>
        <a:off x="2462912" y="989339"/>
        <a:ext cx="5761478" cy="639950"/>
      </dsp:txXfrm>
    </dsp:sp>
    <dsp:sp modelId="{1B864B41-3DFC-4D26-864C-EF8EDEFBB6BA}">
      <dsp:nvSpPr>
        <dsp:cNvPr id="0" name=""/>
        <dsp:cNvSpPr/>
      </dsp:nvSpPr>
      <dsp:spPr>
        <a:xfrm>
          <a:off x="2514608" y="1523988"/>
          <a:ext cx="2706774" cy="3366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0" i="0" kern="120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Draft 2021 Capital Budget and 2022-2025 Capital Forecast presented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0" i="0" kern="120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Public Feedback and Virtual Public Open House for Draft Capital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0" i="0" kern="1200" dirty="0">
              <a:solidFill>
                <a:srgbClr val="000000"/>
              </a:solidFill>
              <a:effectLst/>
              <a:latin typeface="Helvetica" panose="020B0604020202020204" pitchFamily="34" charset="0"/>
            </a:rPr>
            <a:t>Final Capital presented for approval. Staff directed to review budget for 6% target </a:t>
          </a:r>
          <a:endParaRPr lang="en-CA" sz="1800" kern="1200" dirty="0"/>
        </a:p>
      </dsp:txBody>
      <dsp:txXfrm>
        <a:off x="2514608" y="1523988"/>
        <a:ext cx="2706774" cy="3366032"/>
      </dsp:txXfrm>
    </dsp:sp>
    <dsp:sp modelId="{97C7C1A3-C5DE-440D-8C4F-7CA01A5189FF}">
      <dsp:nvSpPr>
        <dsp:cNvPr id="0" name=""/>
        <dsp:cNvSpPr/>
      </dsp:nvSpPr>
      <dsp:spPr>
        <a:xfrm>
          <a:off x="5177598" y="1066803"/>
          <a:ext cx="3374679" cy="12799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03184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100" kern="1200" dirty="0"/>
            <a:t>January to February </a:t>
          </a:r>
        </a:p>
      </dsp:txBody>
      <dsp:txXfrm>
        <a:off x="5177598" y="1386778"/>
        <a:ext cx="3054704" cy="639950"/>
      </dsp:txXfrm>
    </dsp:sp>
    <dsp:sp modelId="{09D4EAC8-203C-4EBC-ACA1-6FE1042EC3FB}">
      <dsp:nvSpPr>
        <dsp:cNvPr id="0" name=""/>
        <dsp:cNvSpPr/>
      </dsp:nvSpPr>
      <dsp:spPr>
        <a:xfrm>
          <a:off x="5181593" y="1828812"/>
          <a:ext cx="3498505" cy="35921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Line by line review of expenses, revenues, grants and economic changes impacting operating budget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Established COVID-19 reserve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Draft 2021 Operating Budget presented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Public Feedback and Virtual Open House for Draft Operating Budget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>
              <a:latin typeface="Helvetica" panose="020B0604020202020204" pitchFamily="34" charset="0"/>
              <a:cs typeface="Helvetica" panose="020B0604020202020204" pitchFamily="34" charset="0"/>
            </a:rPr>
            <a:t>Final Operating Budget to be presented to Council for approval </a:t>
          </a:r>
        </a:p>
      </dsp:txBody>
      <dsp:txXfrm>
        <a:off x="5181593" y="1828812"/>
        <a:ext cx="3498505" cy="3592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3C32D0-A91E-4CB7-B57D-773615852BA8}">
      <dsp:nvSpPr>
        <dsp:cNvPr id="0" name=""/>
        <dsp:cNvSpPr/>
      </dsp:nvSpPr>
      <dsp:spPr>
        <a:xfrm>
          <a:off x="838200" y="-101586"/>
          <a:ext cx="4320010" cy="4320010"/>
        </a:xfrm>
        <a:prstGeom prst="pie">
          <a:avLst>
            <a:gd name="adj1" fmla="val 16200000"/>
            <a:gd name="adj2" fmla="val 1800000"/>
          </a:avLst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500" kern="1200" dirty="0"/>
            <a:t>47%</a:t>
          </a:r>
        </a:p>
      </dsp:txBody>
      <dsp:txXfrm>
        <a:off x="3186949" y="695558"/>
        <a:ext cx="1465717" cy="1440003"/>
      </dsp:txXfrm>
    </dsp:sp>
    <dsp:sp modelId="{C4D78195-6E77-4D48-A2EC-C113138C3597}">
      <dsp:nvSpPr>
        <dsp:cNvPr id="0" name=""/>
        <dsp:cNvSpPr/>
      </dsp:nvSpPr>
      <dsp:spPr>
        <a:xfrm>
          <a:off x="1143006" y="736583"/>
          <a:ext cx="3600014" cy="3600014"/>
        </a:xfrm>
        <a:prstGeom prst="pie">
          <a:avLst>
            <a:gd name="adj1" fmla="val 1800000"/>
            <a:gd name="adj2" fmla="val 900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300" kern="1200" dirty="0"/>
            <a:t>9%</a:t>
          </a:r>
        </a:p>
      </dsp:txBody>
      <dsp:txXfrm>
        <a:off x="2128724" y="3008021"/>
        <a:ext cx="1628578" cy="1114290"/>
      </dsp:txXfrm>
    </dsp:sp>
    <dsp:sp modelId="{9302EC9F-19CE-4E48-9DE7-E7CFC3F8EF34}">
      <dsp:nvSpPr>
        <dsp:cNvPr id="0" name=""/>
        <dsp:cNvSpPr/>
      </dsp:nvSpPr>
      <dsp:spPr>
        <a:xfrm>
          <a:off x="762013" y="-101613"/>
          <a:ext cx="4320010" cy="4320010"/>
        </a:xfrm>
        <a:prstGeom prst="pie">
          <a:avLst>
            <a:gd name="adj1" fmla="val 9000000"/>
            <a:gd name="adj2" fmla="val 1620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500" kern="1200" dirty="0"/>
            <a:t>44%</a:t>
          </a:r>
        </a:p>
      </dsp:txBody>
      <dsp:txXfrm>
        <a:off x="1224872" y="746959"/>
        <a:ext cx="1465717" cy="1440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0.96725</cdr:x>
      <cdr:y>0.88824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397773CE-B939-4EF3-8713-EC8E59C18A9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7400000" cy="4047619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0.95163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E4C1996F-24E3-4823-A3D2-DD589034604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229600" cy="4124245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633" cy="469104"/>
          </a:xfrm>
          <a:prstGeom prst="rect">
            <a:avLst/>
          </a:prstGeom>
        </p:spPr>
        <p:txBody>
          <a:bodyPr vert="horz" lIns="92316" tIns="46158" rIns="92316" bIns="4615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238" y="0"/>
            <a:ext cx="3077633" cy="469104"/>
          </a:xfrm>
          <a:prstGeom prst="rect">
            <a:avLst/>
          </a:prstGeom>
        </p:spPr>
        <p:txBody>
          <a:bodyPr vert="horz" lIns="92316" tIns="46158" rIns="92316" bIns="46158" rtlCol="0"/>
          <a:lstStyle>
            <a:lvl1pPr algn="r">
              <a:defRPr sz="1200"/>
            </a:lvl1pPr>
          </a:lstStyle>
          <a:p>
            <a:fld id="{9A986D11-B556-465F-802C-19DF56A80501}" type="datetimeFigureOut">
              <a:rPr lang="en-US" smtClean="0"/>
              <a:t>2/9/2021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771"/>
            <a:ext cx="3077633" cy="469104"/>
          </a:xfrm>
          <a:prstGeom prst="rect">
            <a:avLst/>
          </a:prstGeom>
        </p:spPr>
        <p:txBody>
          <a:bodyPr vert="horz" lIns="92316" tIns="46158" rIns="92316" bIns="4615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238" y="8917771"/>
            <a:ext cx="3077633" cy="469104"/>
          </a:xfrm>
          <a:prstGeom prst="rect">
            <a:avLst/>
          </a:prstGeom>
        </p:spPr>
        <p:txBody>
          <a:bodyPr vert="horz" lIns="92316" tIns="46158" rIns="92316" bIns="46158" rtlCol="0" anchor="b"/>
          <a:lstStyle>
            <a:lvl1pPr algn="r">
              <a:defRPr sz="1200"/>
            </a:lvl1pPr>
          </a:lstStyle>
          <a:p>
            <a:fld id="{A43A8844-FACA-43B8-9FE3-7DAD41B57C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545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633" cy="46910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238" y="0"/>
            <a:ext cx="3077633" cy="469104"/>
          </a:xfrm>
          <a:prstGeom prst="rect">
            <a:avLst/>
          </a:prstGeom>
        </p:spPr>
        <p:txBody>
          <a:bodyPr vert="horz" lIns="94219" tIns="47109" rIns="94219" bIns="47109" rtlCol="0"/>
          <a:lstStyle>
            <a:lvl1pPr algn="r">
              <a:defRPr sz="1200"/>
            </a:lvl1pPr>
          </a:lstStyle>
          <a:p>
            <a:pPr>
              <a:defRPr/>
            </a:pPr>
            <a:fld id="{4A440EA3-72E5-47BF-A960-736D4A754E71}" type="datetimeFigureOut">
              <a:rPr lang="en-US"/>
              <a:pPr>
                <a:defRPr/>
              </a:pPr>
              <a:t>2/9/2021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9" tIns="47109" rIns="94219" bIns="47109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05" y="4458886"/>
            <a:ext cx="5683265" cy="4225134"/>
          </a:xfrm>
          <a:prstGeom prst="rect">
            <a:avLst/>
          </a:prstGeom>
        </p:spPr>
        <p:txBody>
          <a:bodyPr vert="horz" lIns="94219" tIns="47109" rIns="94219" bIns="4710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771"/>
            <a:ext cx="3077633" cy="469104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238" y="8917771"/>
            <a:ext cx="3077633" cy="469104"/>
          </a:xfrm>
          <a:prstGeom prst="rect">
            <a:avLst/>
          </a:prstGeom>
        </p:spPr>
        <p:txBody>
          <a:bodyPr vert="horz" lIns="94219" tIns="47109" rIns="94219" bIns="47109" rtlCol="0" anchor="b"/>
          <a:lstStyle>
            <a:lvl1pPr algn="r">
              <a:defRPr sz="1200"/>
            </a:lvl1pPr>
          </a:lstStyle>
          <a:p>
            <a:pPr>
              <a:defRPr/>
            </a:pPr>
            <a:fld id="{C086A5A4-7CF8-4255-801A-A0776B8BF9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487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426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EE5CF-62DD-4A7D-95D0-564D486A082E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23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214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EE5CF-62DD-4A7D-95D0-564D486A082E}" type="slidenum">
              <a:rPr lang="en-US" altLang="en-US" smtClean="0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54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94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EE5CF-62DD-4A7D-95D0-564D486A082E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36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39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EE5CF-62DD-4A7D-95D0-564D486A082E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273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66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80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040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787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90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80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6A5A4-7CF8-4255-801A-A0776B8BF9D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1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Verdana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Verdana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Verdana"/>
              </a:endParaRPr>
            </a:p>
          </p:txBody>
        </p:sp>
      </p:grp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71475" y="4941888"/>
            <a:ext cx="25844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68B77D5-B21E-486A-9BE0-EDD7A056AF91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2CAA431-A8BE-474E-8BBD-ADFCC4861A9E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A107252-5B9E-4BA2-AE85-D5A0937D0ADC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66A1F36-FF61-4B45-9438-172BCF9B5BA2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DCCCE1D-A74F-470E-B194-9CE42F267BAE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181283B-FB69-4EB2-B2E7-D8C507E050FC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6B644CF-5893-4074-B642-EC563D46BC7B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19BB060-5225-4F04-AA0B-10F1DD394D3D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DD442E3-1C7D-4934-87F1-506149294E76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EA9FEB8-4734-4A72-B424-73DF9A176BD9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3BC73A6-A219-458B-8E5F-A1B23DEAF6F4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759A598-2B19-426A-9FB5-59A73AF63C13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3B1B862-CB0A-47E5-BA90-D1A0CC7EF0AE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77EA156-34D0-45BB-B2D0-EFCDCE5B3747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D49B503-5C0A-4038-AC36-9134D4C92DA9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1FD6805B-11EB-4585-B0C8-5136315196AB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133B2EA-5F5A-4534-AB38-F78418CE0B16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E4F6677-9F78-4C07-BC9F-1D31E6E5D44B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41CE66B-111B-44D8-AEF8-72476E489B53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9B4AD2B-F094-4E31-8322-74ABA564187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EA4BB9-828C-48A5-AF70-69488CDD803D}" type="datetime1">
              <a:rPr lang="en-CA" altLang="en-US" smtClean="0"/>
              <a:t>2021-02-09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C0C482-1BFB-47FE-BFE3-B0091170ACC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038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774C143-02E9-4CB0-9BDC-C4051E4AA73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2889251"/>
            <a:ext cx="8610600" cy="201613"/>
            <a:chOff x="144" y="1680"/>
            <a:chExt cx="5424" cy="144"/>
          </a:xfrm>
        </p:grpSpPr>
        <p:sp>
          <p:nvSpPr>
            <p:cNvPr id="29704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9705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7402444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B4347-6DAB-402E-B7A7-FC795F7AA4D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746538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5FB020-53BC-4788-807E-E98D5212962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706766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EA221-9549-4F9A-86D8-D98A58C58DE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79609"/>
      </p:ext>
    </p:extLst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20B51-041E-4B3D-A073-EBEBC0AB6E8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56407"/>
      </p:ext>
    </p:extLst>
  </p:cSld>
  <p:clrMapOvr>
    <a:masterClrMapping/>
  </p:clrMapOvr>
  <p:transition spd="slow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1A949-EA1D-4551-99C2-6191710DFD5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520025"/>
      </p:ext>
    </p:extLst>
  </p:cSld>
  <p:clrMapOvr>
    <a:masterClrMapping/>
  </p:clrMapOvr>
  <p:transition spd="slow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A94A9-0D71-46CD-ABEA-D630B193FCD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307712"/>
      </p:ext>
    </p:extLst>
  </p:cSld>
  <p:clrMapOvr>
    <a:masterClrMapping/>
  </p:clrMapOvr>
  <p:transition spd="slow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B7676-E890-4227-BE28-1D1059BE189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834825"/>
      </p:ext>
    </p:extLst>
  </p:cSld>
  <p:clrMapOvr>
    <a:masterClrMapping/>
  </p:clrMapOvr>
  <p:transition spd="slow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AF19B-5537-469D-B44A-89B3B01E100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182851"/>
      </p:ext>
    </p:extLst>
  </p:cSld>
  <p:clrMapOvr>
    <a:masterClrMapping/>
  </p:clrMapOvr>
  <p:transition spd="slow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8EB49-7B40-48A7-8B2A-7D31151B18A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744100"/>
      </p:ext>
    </p:extLst>
  </p:cSld>
  <p:clrMapOvr>
    <a:masterClrMapping/>
  </p:clrMapOvr>
  <p:transition spd="slow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43FA6-D939-4C0A-9893-99601C42090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64595"/>
      </p:ext>
    </p:extLst>
  </p:cSld>
  <p:clrMapOvr>
    <a:masterClrMapping/>
  </p:clrMapOvr>
  <p:transition spd="slow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774C143-02E9-4CB0-9BDC-C4051E4AA73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2889251"/>
            <a:ext cx="8610600" cy="201613"/>
            <a:chOff x="144" y="1680"/>
            <a:chExt cx="5424" cy="144"/>
          </a:xfrm>
        </p:grpSpPr>
        <p:sp>
          <p:nvSpPr>
            <p:cNvPr id="29704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9705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557874"/>
      </p:ext>
    </p:extLst>
  </p:cSld>
  <p:clrMapOvr>
    <a:masterClrMapping/>
  </p:clrMapOvr>
  <p:transition spd="slow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B4347-6DAB-402E-B7A7-FC795F7AA4D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18035"/>
      </p:ext>
    </p:extLst>
  </p:cSld>
  <p:clrMapOvr>
    <a:masterClrMapping/>
  </p:clrMapOvr>
  <p:transition spd="slow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5FB020-53BC-4788-807E-E98D5212962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342983"/>
      </p:ext>
    </p:extLst>
  </p:cSld>
  <p:clrMapOvr>
    <a:masterClrMapping/>
  </p:clrMapOvr>
  <p:transition spd="slow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EA221-9549-4F9A-86D8-D98A58C58DE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71168"/>
      </p:ext>
    </p:extLst>
  </p:cSld>
  <p:clrMapOvr>
    <a:masterClrMapping/>
  </p:clrMapOvr>
  <p:transition spd="slow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20B51-041E-4B3D-A073-EBEBC0AB6E8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875252"/>
      </p:ext>
    </p:extLst>
  </p:cSld>
  <p:clrMapOvr>
    <a:masterClrMapping/>
  </p:clrMapOvr>
  <p:transition spd="slow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1A949-EA1D-4551-99C2-6191710DFD5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666826"/>
      </p:ext>
    </p:extLst>
  </p:cSld>
  <p:clrMapOvr>
    <a:masterClrMapping/>
  </p:clrMapOvr>
  <p:transition spd="slow"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A94A9-0D71-46CD-ABEA-D630B193FCD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129591"/>
      </p:ext>
    </p:extLst>
  </p:cSld>
  <p:clrMapOvr>
    <a:masterClrMapping/>
  </p:clrMapOvr>
  <p:transition spd="slow"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3B7676-E890-4227-BE28-1D1059BE189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702129"/>
      </p:ext>
    </p:extLst>
  </p:cSld>
  <p:clrMapOvr>
    <a:masterClrMapping/>
  </p:clrMapOvr>
  <p:transition spd="slow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AF19B-5537-469D-B44A-89B3B01E100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920964"/>
      </p:ext>
    </p:extLst>
  </p:cSld>
  <p:clrMapOvr>
    <a:masterClrMapping/>
  </p:clrMapOvr>
  <p:transition spd="slow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8EB49-7B40-48A7-8B2A-7D31151B18A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46144"/>
      </p:ext>
    </p:extLst>
  </p:cSld>
  <p:clrMapOvr>
    <a:masterClrMapping/>
  </p:clrMapOvr>
  <p:transition spd="slow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4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4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Copyright Township of Scugog 2012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43FA6-D939-4C0A-9893-99601C42090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887242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defRPr/>
            </a:pPr>
            <a:fld id="{009691DB-07DB-4C49-84FB-4E9955F525E4}" type="datetime1">
              <a:rPr lang="en-CA" smtClean="0"/>
              <a:t>2021-02-09</a:t>
            </a:fld>
            <a:endParaRPr lang="en-CA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defRPr/>
            </a:pPr>
            <a:endParaRPr lang="en-CA" dirty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Verdana"/>
              </a:defRPr>
            </a:lvl1pPr>
          </a:lstStyle>
          <a:p>
            <a:pPr>
              <a:defRPr/>
            </a:pPr>
            <a:fld id="{57018916-AE8A-41D8-B2ED-86E8CA6D83B6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3" r:id="rId11"/>
  </p:sldLayoutIdLst>
  <p:transition spd="med">
    <p:wipe dir="r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r>
              <a:rPr lang="en-US" altLang="en-US" dirty="0">
                <a:solidFill>
                  <a:srgbClr val="000000"/>
                </a:solidFill>
                <a:latin typeface="Verdana" pitchFamily="34" charset="0"/>
              </a:rPr>
              <a:t>Copyright Township of Scugog 2012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6269337E-FAFC-446B-9DD9-924EB2641559}" type="slidenum">
              <a:rPr lang="en-US" altLang="en-US">
                <a:solidFill>
                  <a:srgbClr val="000000"/>
                </a:solidFill>
                <a:latin typeface="Verdana" pitchFamily="34" charset="0"/>
              </a:rPr>
              <a:pPr/>
              <a:t>‹#›</a:t>
            </a:fld>
            <a:endParaRPr lang="en-US" altLang="en-US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84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ipe dir="r"/>
  </p:transition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r>
              <a:rPr lang="en-US" altLang="en-US" dirty="0">
                <a:solidFill>
                  <a:srgbClr val="000000"/>
                </a:solidFill>
                <a:latin typeface="Verdana" pitchFamily="34" charset="0"/>
              </a:rPr>
              <a:t>Copyright Township of Scugog 2012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6269337E-FAFC-446B-9DD9-924EB2641559}" type="slidenum">
              <a:rPr lang="en-US" altLang="en-US">
                <a:solidFill>
                  <a:srgbClr val="000000"/>
                </a:solidFill>
                <a:latin typeface="Verdana" pitchFamily="34" charset="0"/>
              </a:rPr>
              <a:pPr/>
              <a:t>‹#›</a:t>
            </a:fld>
            <a:endParaRPr lang="en-US" altLang="en-US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US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52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ipe dir="r"/>
  </p:transition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image" Target="../media/image6.jpeg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e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chart" Target="../charts/chart1.xml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5.jpe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.jpeg"/><Relationship Id="rId7" Type="http://schemas.openxmlformats.org/officeDocument/2006/relationships/image" Target="../media/image57.sv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91672"/>
            <a:ext cx="7772400" cy="190500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2021 Draft Operating Budget</a:t>
            </a:r>
          </a:p>
          <a:p>
            <a:pPr algn="ctr"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Virtual Open House</a:t>
            </a:r>
          </a:p>
          <a:p>
            <a:pPr algn="ctr">
              <a:spcBef>
                <a:spcPts val="18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February 8, 2021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6A1F36-FF61-4B45-9438-172BCF9B5BA2}" type="slidenum">
              <a:rPr lang="en-CA" smtClean="0"/>
              <a:pPr>
                <a:defRPr/>
              </a:pPr>
              <a:t>1</a:t>
            </a:fld>
            <a:endParaRPr lang="en-CA" dirty="0"/>
          </a:p>
        </p:txBody>
      </p:sp>
      <p:pic>
        <p:nvPicPr>
          <p:cNvPr id="5" name="Picture 3" descr="TwpofScugogLogo N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3886" y="76200"/>
            <a:ext cx="4129314" cy="125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5D08F2-8B41-4D75-984D-413F6490B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352799"/>
            <a:ext cx="8915400" cy="350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94264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Budget Road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05600" y="6351586"/>
            <a:ext cx="2133600" cy="457200"/>
          </a:xfrm>
        </p:spPr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604058828"/>
              </p:ext>
            </p:extLst>
          </p:nvPr>
        </p:nvGraphicFramePr>
        <p:xfrm>
          <a:off x="304801" y="1295400"/>
          <a:ext cx="8839200" cy="5427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53E48E6-48F4-42CE-8587-29C9E1E042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001" y="6101357"/>
            <a:ext cx="1993565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64174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Local Services Supported by Taxes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E053C07-FB29-4A7F-B785-034C9D9BE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517525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 wrap="square" anchor="t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Fire and Emergency Services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Recreation Programs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Museum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By-Law Enforcement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Economic Development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Community Development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Heritage Preservation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Committee Expense Funding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FC49887-7E05-4857-857D-3D517E097A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217487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B4ABA40-E523-4211-B7C1-EA5A1647A4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/>
          <a:p>
            <a:pPr>
              <a:buClr>
                <a:srgbClr val="869F2A"/>
              </a:buClr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Maintenance of Roads and Sidewalks – including Winter Control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69F2A"/>
              </a:buClr>
              <a:buSzPct val="75000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Licenses and Permits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69F2A"/>
              </a:buClr>
              <a:buSzPct val="75000"/>
              <a:buFont typeface="Wingdings" panose="05000000000000000000" pitchFamily="2" charset="2"/>
              <a:buChar char="v"/>
              <a:tabLst/>
              <a:defRPr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Crossing Guards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869F2A"/>
              </a:buClr>
              <a:buFont typeface="Wingdings" panose="05000000000000000000" pitchFamily="2" charset="2"/>
              <a:buChar char="v"/>
              <a:defRPr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Infrastructure Construction/Replacement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69F2A"/>
              </a:buClr>
              <a:buSzPct val="75000"/>
              <a:buFont typeface="Wingdings" panose="05000000000000000000" pitchFamily="2" charset="2"/>
              <a:buChar char="v"/>
              <a:tabLst/>
              <a:defRPr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Tourism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69F2A"/>
              </a:buClr>
              <a:buSzPct val="75000"/>
              <a:buFont typeface="Wingdings" panose="05000000000000000000" pitchFamily="2" charset="2"/>
              <a:buChar char="v"/>
              <a:tabLst/>
              <a:defRPr/>
            </a:pPr>
            <a:r>
              <a:rPr lang="en-CA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Growth Management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22" name="Picture 2" descr="C:\Users\lbowers\Desktop\Graphics\Logo.jpg">
            <a:extLst>
              <a:ext uri="{FF2B5EF4-FFF2-40B4-BE49-F238E27FC236}">
                <a16:creationId xmlns:a16="http://schemas.microsoft.com/office/drawing/2014/main" id="{DA8E02A5-6F2A-441C-8A57-469523942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22591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E72628-0D94-4EE6-969B-46632A571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59A598-2B19-426A-9FB5-59A73AF63C13}" type="slidenum">
              <a:rPr lang="en-CA" smtClean="0"/>
              <a:pPr>
                <a:defRPr/>
              </a:pPr>
              <a:t>4</a:t>
            </a:fld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41CA74-B055-4E28-ABA5-9512AAB9A320}"/>
              </a:ext>
            </a:extLst>
          </p:cNvPr>
          <p:cNvSpPr txBox="1"/>
          <p:nvPr/>
        </p:nvSpPr>
        <p:spPr>
          <a:xfrm>
            <a:off x="533400" y="762000"/>
            <a:ext cx="7848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Delivering Value to Taxpayers</a:t>
            </a:r>
          </a:p>
          <a:p>
            <a:endParaRPr lang="en-CA" dirty="0"/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40E415CD-4375-4642-870F-873B2846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4" y="6019800"/>
            <a:ext cx="1971990" cy="65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D9C4EB-4C9F-4E1A-8721-17DFE5E9C4E2}"/>
              </a:ext>
            </a:extLst>
          </p:cNvPr>
          <p:cNvSpPr txBox="1"/>
          <p:nvPr/>
        </p:nvSpPr>
        <p:spPr>
          <a:xfrm>
            <a:off x="672716" y="1719755"/>
            <a:ext cx="2517322" cy="13157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826 lane KM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road maintained in winter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27 km of sidewalks and trails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15 parking lots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15 winter maintenance vehicles</a:t>
            </a:r>
          </a:p>
          <a:p>
            <a:endParaRPr lang="en-CA" sz="135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Graphic 6" descr="Snowflake with solid fill">
            <a:extLst>
              <a:ext uri="{FF2B5EF4-FFF2-40B4-BE49-F238E27FC236}">
                <a16:creationId xmlns:a16="http://schemas.microsoft.com/office/drawing/2014/main" id="{F42F8D6C-E65D-4113-A8BF-E1A31D8C9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4879" y="1675275"/>
            <a:ext cx="651685" cy="6516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C8F4C5-ED28-431C-8EE3-4895353570B1}"/>
              </a:ext>
            </a:extLst>
          </p:cNvPr>
          <p:cNvSpPr txBox="1"/>
          <p:nvPr/>
        </p:nvSpPr>
        <p:spPr>
          <a:xfrm>
            <a:off x="381000" y="3112980"/>
            <a:ext cx="30759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Recreation Programs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Fitness and wellness 1,240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Day camp 1,225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Swimming lessons/ public swimming 4,500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Community events 40+</a:t>
            </a:r>
            <a:endParaRPr lang="en-CA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Graphic 9" descr="Swimming with solid fill">
            <a:extLst>
              <a:ext uri="{FF2B5EF4-FFF2-40B4-BE49-F238E27FC236}">
                <a16:creationId xmlns:a16="http://schemas.microsoft.com/office/drawing/2014/main" id="{CD530C31-156B-4319-A293-C9F39B43A8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13984" y="3846855"/>
            <a:ext cx="748242" cy="748242"/>
          </a:xfrm>
          <a:prstGeom prst="rect">
            <a:avLst/>
          </a:prstGeom>
        </p:spPr>
      </p:pic>
      <p:pic>
        <p:nvPicPr>
          <p:cNvPr id="12" name="Graphic 11" descr="Excavator with solid fill">
            <a:extLst>
              <a:ext uri="{FF2B5EF4-FFF2-40B4-BE49-F238E27FC236}">
                <a16:creationId xmlns:a16="http://schemas.microsoft.com/office/drawing/2014/main" id="{BDFEE9EE-16F3-4BD8-B934-7AD51B31CF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0048" y="5224715"/>
            <a:ext cx="785228" cy="7852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0911EE-A8B4-498A-922B-B04D07AFA333}"/>
              </a:ext>
            </a:extLst>
          </p:cNvPr>
          <p:cNvSpPr txBox="1"/>
          <p:nvPr/>
        </p:nvSpPr>
        <p:spPr>
          <a:xfrm>
            <a:off x="613130" y="4771242"/>
            <a:ext cx="284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500 Building Permits</a:t>
            </a:r>
            <a:endParaRPr lang="en-CA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12050F-3D73-412B-A8C4-600366DCFA33}"/>
              </a:ext>
            </a:extLst>
          </p:cNvPr>
          <p:cNvSpPr txBox="1"/>
          <p:nvPr/>
        </p:nvSpPr>
        <p:spPr>
          <a:xfrm>
            <a:off x="3456998" y="1666257"/>
            <a:ext cx="2604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19 Parks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15 Playgrounds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12 ball diamonds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199 acres of parkland and open space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Splashpad, dog park, skate parks</a:t>
            </a:r>
            <a:endParaRPr lang="en-CA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" name="Graphic 15" descr="Playground with solid fill">
            <a:extLst>
              <a:ext uri="{FF2B5EF4-FFF2-40B4-BE49-F238E27FC236}">
                <a16:creationId xmlns:a16="http://schemas.microsoft.com/office/drawing/2014/main" id="{EA763182-172B-4F25-84EF-C35E1B23B2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10366" y="1820774"/>
            <a:ext cx="676021" cy="67602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FAEDB41-655B-46BF-AC38-0755AC9AE1BE}"/>
              </a:ext>
            </a:extLst>
          </p:cNvPr>
          <p:cNvGrpSpPr/>
          <p:nvPr/>
        </p:nvGrpSpPr>
        <p:grpSpPr>
          <a:xfrm>
            <a:off x="3472697" y="3261077"/>
            <a:ext cx="2159291" cy="950389"/>
            <a:chOff x="4647906" y="3779903"/>
            <a:chExt cx="2357463" cy="9124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7A84BD-6E8B-4DCB-815E-A7AAA3C0AA9D}"/>
                </a:ext>
              </a:extLst>
            </p:cNvPr>
            <p:cNvSpPr txBox="1"/>
            <p:nvPr/>
          </p:nvSpPr>
          <p:spPr>
            <a:xfrm>
              <a:off x="4647906" y="3807246"/>
              <a:ext cx="2357463" cy="885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Museum</a:t>
              </a:r>
            </a:p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Admissions 3,500</a:t>
              </a:r>
            </a:p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Event, exhibits, programs 10</a:t>
              </a:r>
            </a:p>
            <a:p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Student attendance 400</a:t>
              </a:r>
              <a:endParaRPr lang="en-CA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pic>
          <p:nvPicPr>
            <p:cNvPr id="20" name="Graphic 19" descr="Roped Off with solid fill">
              <a:extLst>
                <a:ext uri="{FF2B5EF4-FFF2-40B4-BE49-F238E27FC236}">
                  <a16:creationId xmlns:a16="http://schemas.microsoft.com/office/drawing/2014/main" id="{F3A888FB-F6D3-47BD-920F-A2CD335BC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097066" y="3779903"/>
              <a:ext cx="525556" cy="525556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ECBE51C-9174-4170-B1C7-BAFF1791B171}"/>
              </a:ext>
            </a:extLst>
          </p:cNvPr>
          <p:cNvSpPr txBox="1"/>
          <p:nvPr/>
        </p:nvSpPr>
        <p:spPr>
          <a:xfrm>
            <a:off x="3507025" y="4717281"/>
            <a:ext cx="25860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Public Library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142,000 annual library visits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15,700 computer users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39,000 wi-fi users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9,000 program attendance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500 children in summer reading club</a:t>
            </a:r>
            <a:endParaRPr lang="en-CA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2" name="Graphic 21" descr="Books on shelf with solid fill">
            <a:extLst>
              <a:ext uri="{FF2B5EF4-FFF2-40B4-BE49-F238E27FC236}">
                <a16:creationId xmlns:a16="http://schemas.microsoft.com/office/drawing/2014/main" id="{C037FBC3-987E-4967-8BE0-D51CC077CBC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41903" y="5191743"/>
            <a:ext cx="544484" cy="54448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E8AFE00-7A7C-452D-9CB7-6108700EF733}"/>
              </a:ext>
            </a:extLst>
          </p:cNvPr>
          <p:cNvSpPr txBox="1"/>
          <p:nvPr/>
        </p:nvSpPr>
        <p:spPr>
          <a:xfrm>
            <a:off x="6019867" y="1718049"/>
            <a:ext cx="2720347" cy="190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Fire Protection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2 fire stations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11 apparatus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64 fire fighters</a:t>
            </a:r>
          </a:p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</a:rPr>
              <a:t>&gt;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50 community events attended annually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&gt; 300 fire safety inspections annually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445 emergency calls on average annually</a:t>
            </a:r>
            <a:endParaRPr lang="en-CA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4" name="Graphic 23" descr="Firefighter male with solid fill">
            <a:extLst>
              <a:ext uri="{FF2B5EF4-FFF2-40B4-BE49-F238E27FC236}">
                <a16:creationId xmlns:a16="http://schemas.microsoft.com/office/drawing/2014/main" id="{DD3FAB69-B73B-4C9F-B10A-2C33DDA890C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68194" y="1834785"/>
            <a:ext cx="648000" cy="64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616CE5C-BCCA-40AF-BE10-B46C6ACB4C4C}"/>
              </a:ext>
            </a:extLst>
          </p:cNvPr>
          <p:cNvSpPr txBox="1"/>
          <p:nvPr/>
        </p:nvSpPr>
        <p:spPr>
          <a:xfrm>
            <a:off x="6047704" y="3779482"/>
            <a:ext cx="21119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Facilities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2 Recreation Complexes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3 Ice Pads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10 Community Halls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Town Hall 1873</a:t>
            </a:r>
            <a:endParaRPr lang="en-CA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" name="Graphic 26" descr="Ice hockey with solid fill">
            <a:extLst>
              <a:ext uri="{FF2B5EF4-FFF2-40B4-BE49-F238E27FC236}">
                <a16:creationId xmlns:a16="http://schemas.microsoft.com/office/drawing/2014/main" id="{78AB7662-39D0-4A3E-AA76-332CC2A7E23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554801" y="4301682"/>
            <a:ext cx="549099" cy="54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08542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37823"/>
            <a:ext cx="8229600" cy="1139825"/>
          </a:xfrm>
        </p:spPr>
        <p:txBody>
          <a:bodyPr/>
          <a:lstStyle/>
          <a:p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Total Taxes Paid by a Typical Household</a:t>
            </a:r>
            <a:endParaRPr lang="en-CA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-152400" y="160390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0" y="6172200"/>
            <a:ext cx="5775940" cy="371725"/>
            <a:chOff x="533400" y="6169807"/>
            <a:chExt cx="5775940" cy="371725"/>
          </a:xfrm>
        </p:grpSpPr>
        <p:sp>
          <p:nvSpPr>
            <p:cNvPr id="6" name="TextBox 5"/>
            <p:cNvSpPr txBox="1"/>
            <p:nvPr/>
          </p:nvSpPr>
          <p:spPr>
            <a:xfrm>
              <a:off x="533400" y="6172200"/>
              <a:ext cx="5775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/>
                <a:t>	Federal 		Provincial	Municipal</a:t>
              </a:r>
            </a:p>
          </p:txBody>
        </p:sp>
        <p:sp>
          <p:nvSpPr>
            <p:cNvPr id="8" name="Round Diagonal Corner Rectangle 7"/>
            <p:cNvSpPr/>
            <p:nvPr/>
          </p:nvSpPr>
          <p:spPr bwMode="auto">
            <a:xfrm>
              <a:off x="990600" y="6181171"/>
              <a:ext cx="377687" cy="360361"/>
            </a:xfrm>
            <a:prstGeom prst="round2Diag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Round Diagonal Corner Rectangle 8"/>
            <p:cNvSpPr/>
            <p:nvPr/>
          </p:nvSpPr>
          <p:spPr bwMode="auto">
            <a:xfrm>
              <a:off x="2809461" y="6169807"/>
              <a:ext cx="377687" cy="360361"/>
            </a:xfrm>
            <a:prstGeom prst="round2DiagRect">
              <a:avLst/>
            </a:prstGeom>
            <a:solidFill>
              <a:schemeClr val="tx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Round Diagonal Corner Rectangle 9"/>
            <p:cNvSpPr/>
            <p:nvPr/>
          </p:nvSpPr>
          <p:spPr bwMode="auto">
            <a:xfrm>
              <a:off x="4648200" y="6169808"/>
              <a:ext cx="377687" cy="360361"/>
            </a:xfrm>
            <a:prstGeom prst="round2Diag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2" name="Flowchart: Manual Operation 11"/>
          <p:cNvSpPr/>
          <p:nvPr/>
        </p:nvSpPr>
        <p:spPr bwMode="auto">
          <a:xfrm>
            <a:off x="6105939" y="2910153"/>
            <a:ext cx="1219200" cy="765048"/>
          </a:xfrm>
          <a:prstGeom prst="flowChartManualOperatio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cxnSp>
        <p:nvCxnSpPr>
          <p:cNvPr id="22" name="Curved Connector 21"/>
          <p:cNvCxnSpPr/>
          <p:nvPr/>
        </p:nvCxnSpPr>
        <p:spPr bwMode="auto">
          <a:xfrm flipV="1">
            <a:off x="4338761" y="3488180"/>
            <a:ext cx="1773987" cy="1657674"/>
          </a:xfrm>
          <a:prstGeom prst="curvedConnector3">
            <a:avLst>
              <a:gd name="adj1" fmla="val 50000"/>
            </a:avLst>
          </a:prstGeom>
          <a:ln w="76200">
            <a:solidFill>
              <a:srgbClr val="FFC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Flowchart: Manual Operation 33"/>
          <p:cNvSpPr/>
          <p:nvPr/>
        </p:nvSpPr>
        <p:spPr bwMode="auto">
          <a:xfrm>
            <a:off x="6531632" y="4246849"/>
            <a:ext cx="767449" cy="551793"/>
          </a:xfrm>
          <a:prstGeom prst="flowChartManualOperatio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35" name="Curved Connector 34"/>
          <p:cNvCxnSpPr/>
          <p:nvPr/>
        </p:nvCxnSpPr>
        <p:spPr bwMode="auto">
          <a:xfrm flipV="1">
            <a:off x="4648200" y="4528573"/>
            <a:ext cx="1875994" cy="831146"/>
          </a:xfrm>
          <a:prstGeom prst="curvedConnector3">
            <a:avLst>
              <a:gd name="adj1" fmla="val 50000"/>
            </a:avLst>
          </a:prstGeom>
          <a:ln w="76200">
            <a:solidFill>
              <a:srgbClr val="FFC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urved Connector 35"/>
          <p:cNvCxnSpPr/>
          <p:nvPr/>
        </p:nvCxnSpPr>
        <p:spPr bwMode="auto">
          <a:xfrm flipV="1">
            <a:off x="4274488" y="5569267"/>
            <a:ext cx="1821512" cy="312739"/>
          </a:xfrm>
          <a:prstGeom prst="curvedConnector3">
            <a:avLst>
              <a:gd name="adj1" fmla="val 50000"/>
            </a:avLst>
          </a:prstGeom>
          <a:ln w="76200">
            <a:solidFill>
              <a:srgbClr val="FFC000"/>
            </a:solidFill>
            <a:headEnd type="non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646645" y="4278444"/>
            <a:ext cx="57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1%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27487" y="3108011"/>
            <a:ext cx="57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31765" y="2910153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Durham Region </a:t>
            </a:r>
          </a:p>
          <a:p>
            <a:r>
              <a:rPr lang="en-CA" dirty="0"/>
              <a:t>Services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99081" y="4338034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School Boards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62800" y="531039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Scugog Services</a:t>
            </a:r>
          </a:p>
        </p:txBody>
      </p:sp>
      <p:pic>
        <p:nvPicPr>
          <p:cNvPr id="23" name="Picture 2" descr="C:\Users\lbowers\Desktop\Graphics\Logo.jpg">
            <a:extLst>
              <a:ext uri="{FF2B5EF4-FFF2-40B4-BE49-F238E27FC236}">
                <a16:creationId xmlns:a16="http://schemas.microsoft.com/office/drawing/2014/main" id="{40E415CD-4375-4642-870F-873B2846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101" y="6073593"/>
            <a:ext cx="1667960" cy="55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lowchart: Manual Operation 23"/>
          <p:cNvSpPr/>
          <p:nvPr/>
        </p:nvSpPr>
        <p:spPr bwMode="auto">
          <a:xfrm>
            <a:off x="6264416" y="5191187"/>
            <a:ext cx="914400" cy="636651"/>
          </a:xfrm>
          <a:prstGeom prst="flowChartManualOperation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70556" y="5291968"/>
            <a:ext cx="57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3%</a:t>
            </a:r>
          </a:p>
        </p:txBody>
      </p:sp>
    </p:spTree>
    <p:extLst>
      <p:ext uri="{BB962C8B-B14F-4D97-AF65-F5344CB8AC3E}">
        <p14:creationId xmlns:p14="http://schemas.microsoft.com/office/powerpoint/2010/main" val="2576123027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7358" y="228600"/>
            <a:ext cx="8229600" cy="1093787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of Residential Tax Bill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77000" y="6175746"/>
            <a:ext cx="2133600" cy="457200"/>
          </a:xfrm>
        </p:spPr>
        <p:txBody>
          <a:bodyPr/>
          <a:lstStyle/>
          <a:p>
            <a:pPr>
              <a:defRPr/>
            </a:pPr>
            <a:fld id="{B181283B-FB69-4EB2-B2E7-D8C507E050FC}" type="slidenum">
              <a:rPr lang="en-CA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CA" dirty="0">
              <a:solidFill>
                <a:srgbClr val="000000"/>
              </a:solidFill>
            </a:endParaRPr>
          </a:p>
        </p:txBody>
      </p:sp>
      <p:pic>
        <p:nvPicPr>
          <p:cNvPr id="7" name="Picture 4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074" y="6019800"/>
            <a:ext cx="1778074" cy="59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upload.wikimedia.org/wikipedia/en/e/ef/Canadian_Dollar_-_revers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904999"/>
            <a:ext cx="4306026" cy="434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101688598"/>
              </p:ext>
            </p:extLst>
          </p:nvPr>
        </p:nvGraphicFramePr>
        <p:xfrm>
          <a:off x="733180" y="1730803"/>
          <a:ext cx="4458427" cy="4525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Graphic 7" descr="Arrow: Rotate left with solid fill">
            <a:extLst>
              <a:ext uri="{FF2B5EF4-FFF2-40B4-BE49-F238E27FC236}">
                <a16:creationId xmlns:a16="http://schemas.microsoft.com/office/drawing/2014/main" id="{43CEE187-562F-4DB3-84E7-3B917C691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63896">
            <a:off x="3823013" y="1665723"/>
            <a:ext cx="1787349" cy="11164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3AFA67-FAED-4A2F-8073-4A03EB6C2E76}"/>
              </a:ext>
            </a:extLst>
          </p:cNvPr>
          <p:cNvSpPr txBox="1"/>
          <p:nvPr/>
        </p:nvSpPr>
        <p:spPr>
          <a:xfrm>
            <a:off x="5549077" y="2907407"/>
            <a:ext cx="280508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30% of the property tax bill is collected by Scugog to provide services.</a:t>
            </a:r>
          </a:p>
          <a:p>
            <a:endParaRPr lang="en-CA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4ADB09-B45B-4FD3-A826-7CF054B7EA49}"/>
              </a:ext>
            </a:extLst>
          </p:cNvPr>
          <p:cNvSpPr txBox="1"/>
          <p:nvPr/>
        </p:nvSpPr>
        <p:spPr>
          <a:xfrm>
            <a:off x="4824377" y="59830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Region of Durham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F51ED4-CC7B-416E-B2B3-89817845C6AF}"/>
              </a:ext>
            </a:extLst>
          </p:cNvPr>
          <p:cNvSpPr txBox="1"/>
          <p:nvPr/>
        </p:nvSpPr>
        <p:spPr>
          <a:xfrm>
            <a:off x="569836" y="159240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Education</a:t>
            </a:r>
            <a:endParaRPr lang="en-CA" dirty="0"/>
          </a:p>
        </p:txBody>
      </p:sp>
      <p:pic>
        <p:nvPicPr>
          <p:cNvPr id="13" name="Graphic 12" descr="Arrow: Counter-clockwise curve with solid fill">
            <a:extLst>
              <a:ext uri="{FF2B5EF4-FFF2-40B4-BE49-F238E27FC236}">
                <a16:creationId xmlns:a16="http://schemas.microsoft.com/office/drawing/2014/main" id="{2B339C3D-2B45-4C35-996A-CF68E49C10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9830537">
            <a:off x="4089429" y="5472226"/>
            <a:ext cx="914400" cy="914400"/>
          </a:xfrm>
          <a:prstGeom prst="rect">
            <a:avLst/>
          </a:prstGeom>
        </p:spPr>
      </p:pic>
      <p:pic>
        <p:nvPicPr>
          <p:cNvPr id="16" name="Graphic 15" descr="Arrow: Slight curve with solid fill">
            <a:extLst>
              <a:ext uri="{FF2B5EF4-FFF2-40B4-BE49-F238E27FC236}">
                <a16:creationId xmlns:a16="http://schemas.microsoft.com/office/drawing/2014/main" id="{8855A4AE-DADD-45A7-BEF4-A3BB1EABCF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614789">
            <a:off x="989823" y="1795419"/>
            <a:ext cx="795952" cy="79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0139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2951273-3F44-4B4F-986A-C5E35DB2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323368"/>
            <a:ext cx="3333750" cy="33051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2021 DRAFT Operating Budget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77200" cy="868492"/>
          </a:xfrm>
        </p:spPr>
        <p:txBody>
          <a:bodyPr/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Majority of 4.98% increase relates to taking care of our assets.</a:t>
            </a:r>
          </a:p>
          <a:p>
            <a:pPr marL="0" indent="0" algn="ctr">
              <a:spcAft>
                <a:spcPts val="0"/>
              </a:spcAft>
              <a:buNone/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lbowers\Desktop\Graphics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876800" y="2703839"/>
            <a:ext cx="3581400" cy="2862322"/>
            <a:chOff x="5067300" y="3329186"/>
            <a:chExt cx="3581400" cy="286232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EF43AE-45AB-4FDB-99D0-CB49C75E3D43}"/>
                </a:ext>
              </a:extLst>
            </p:cNvPr>
            <p:cNvSpPr txBox="1"/>
            <p:nvPr/>
          </p:nvSpPr>
          <p:spPr>
            <a:xfrm>
              <a:off x="5067300" y="3329186"/>
              <a:ext cx="358140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Investment in Assets:</a:t>
              </a:r>
            </a:p>
            <a:p>
              <a:endParaRPr lang="en-US" dirty="0"/>
            </a:p>
            <a:p>
              <a:r>
                <a:rPr lang="en-US" dirty="0"/>
                <a:t>           3% for Roads</a:t>
              </a:r>
            </a:p>
            <a:p>
              <a:endParaRPr lang="en-US" dirty="0"/>
            </a:p>
            <a:p>
              <a:r>
                <a:rPr lang="en-US" dirty="0"/>
                <a:t>           0.5% for Vehicles &amp;</a:t>
              </a:r>
            </a:p>
            <a:p>
              <a:r>
                <a:rPr lang="en-US" dirty="0"/>
                <a:t>           Equipment</a:t>
              </a:r>
            </a:p>
            <a:p>
              <a:endParaRPr lang="en-US" dirty="0"/>
            </a:p>
            <a:p>
              <a:r>
                <a:rPr lang="en-US" dirty="0"/>
                <a:t>           0.5% for Building &amp;</a:t>
              </a:r>
            </a:p>
            <a:p>
              <a:r>
                <a:rPr lang="en-US" dirty="0"/>
                <a:t>           Facilities</a:t>
              </a:r>
            </a:p>
            <a:p>
              <a:endParaRPr lang="en-CA" dirty="0"/>
            </a:p>
          </p:txBody>
        </p:sp>
        <p:pic>
          <p:nvPicPr>
            <p:cNvPr id="14" name="Graphic 13" descr="Road with solid fill">
              <a:extLst>
                <a:ext uri="{FF2B5EF4-FFF2-40B4-BE49-F238E27FC236}">
                  <a16:creationId xmlns:a16="http://schemas.microsoft.com/office/drawing/2014/main" id="{8CABCCA7-446A-4EA4-9CF7-6BED3CE52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 flipV="1">
              <a:off x="5203862" y="3887571"/>
              <a:ext cx="467852" cy="467852"/>
            </a:xfrm>
            <a:prstGeom prst="rect">
              <a:avLst/>
            </a:prstGeom>
          </p:spPr>
        </p:pic>
        <p:pic>
          <p:nvPicPr>
            <p:cNvPr id="16" name="Graphic 15" descr="Dump truck with solid fill">
              <a:extLst>
                <a:ext uri="{FF2B5EF4-FFF2-40B4-BE49-F238E27FC236}">
                  <a16:creationId xmlns:a16="http://schemas.microsoft.com/office/drawing/2014/main" id="{2B4BBF0D-FC3A-4C54-9FA0-5BA06E6BE9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14514" y="4477531"/>
              <a:ext cx="457200" cy="457200"/>
            </a:xfrm>
            <a:prstGeom prst="rect">
              <a:avLst/>
            </a:prstGeom>
          </p:spPr>
        </p:pic>
        <p:pic>
          <p:nvPicPr>
            <p:cNvPr id="18" name="Graphic 17" descr="Home with solid fill">
              <a:extLst>
                <a:ext uri="{FF2B5EF4-FFF2-40B4-BE49-F238E27FC236}">
                  <a16:creationId xmlns:a16="http://schemas.microsoft.com/office/drawing/2014/main" id="{8C263616-0ED7-4F75-AA6E-FDCEE6E43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214514" y="5239531"/>
              <a:ext cx="457200" cy="457200"/>
            </a:xfrm>
            <a:prstGeom prst="rect">
              <a:avLst/>
            </a:prstGeom>
          </p:spPr>
        </p:pic>
      </p:grpSp>
      <p:pic>
        <p:nvPicPr>
          <p:cNvPr id="20" name="Graphic 19" descr="Arrow: Slight curve with solid fill">
            <a:extLst>
              <a:ext uri="{FF2B5EF4-FFF2-40B4-BE49-F238E27FC236}">
                <a16:creationId xmlns:a16="http://schemas.microsoft.com/office/drawing/2014/main" id="{2264D3E0-B6B0-4567-9BFE-266A6585B2D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246700">
            <a:off x="945485" y="2971799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1D0A70A-C730-4782-A18F-C76D51D0F986}"/>
              </a:ext>
            </a:extLst>
          </p:cNvPr>
          <p:cNvSpPr txBox="1"/>
          <p:nvPr/>
        </p:nvSpPr>
        <p:spPr>
          <a:xfrm>
            <a:off x="493336" y="2764228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Service Delivery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83369716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Significant Items Impacting 2021 Budgets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1475"/>
            <a:ext cx="8229600" cy="4530725"/>
          </a:xfrm>
        </p:spPr>
        <p:txBody>
          <a:bodyPr/>
          <a:lstStyle/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Roads and Infrastructure budget allocation – $406,335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Vehicle &amp; Equipment and Building &amp; Facilities allocation – $135,465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Salary cost of living per collective agreement – $120,000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Overall projected increase in benefit costs – $32,000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 in WSIB rate for all staff – $40,000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Reduction of investment income rate – $125,000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Inflationary increases on road maintenance material – $69,800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Other outside pressures identified – $112,000</a:t>
            </a:r>
          </a:p>
          <a:p>
            <a:pPr marL="0" indent="0">
              <a:spcAft>
                <a:spcPts val="1800"/>
              </a:spcAft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1800"/>
              </a:spcAft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8" name="Picture 2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144063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385650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FA2F-2EAF-4899-B69C-4AC09723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COVID -19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FE49D-97AD-430A-BCA5-83FE21FD3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417" y="1606813"/>
            <a:ext cx="5227984" cy="4876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Uncertainty of how the pandemic will continue</a:t>
            </a:r>
          </a:p>
          <a:p>
            <a:pPr marL="0" indent="0"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Budgeted 2021 as if it were a normal year to ensure funding will be available to continue service delivery after the pandemic ends</a:t>
            </a:r>
          </a:p>
          <a:p>
            <a:pPr marL="0" indent="0"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Proactively mitigated pandemic impacts in 2020 so the funds received from the Provincial Government were able to be moved into a reserve for 2021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E38E4-8FC4-44FA-9485-3E36B4CB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9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5" r="22679"/>
          <a:stretch/>
        </p:blipFill>
        <p:spPr>
          <a:xfrm>
            <a:off x="5638800" y="4267200"/>
            <a:ext cx="3170249" cy="2247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524000"/>
            <a:ext cx="3113265" cy="233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78062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FA2F-2EAF-4899-B69C-4AC09723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Assessment Growth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FE49D-97AD-430A-BCA5-83FE21F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Sum of all the changes that happen to the Township’s assessment base during the year including: New Construction, Major renovations, Demolitions and Property value appeals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Allows additional revenue to be raised from taxation without any budgetary increase on existing properties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Should be used to help pay for growth (partially fund the Major Facility Reserves and to fund for future staffing)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For 2021 the full amount was used to fund the operating budget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Estimated funds raised from additional growth for 2021 is $224,000</a:t>
            </a:r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E38E4-8FC4-44FA-9485-3E36B4CB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28C52FA2-1AC1-43E5-9C69-55517EA59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 descr="Linear Graph outline">
            <a:extLst>
              <a:ext uri="{FF2B5EF4-FFF2-40B4-BE49-F238E27FC236}">
                <a16:creationId xmlns:a16="http://schemas.microsoft.com/office/drawing/2014/main" id="{C809AE06-3A7A-45D2-9B50-A99E07F4A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6200" y="57350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9588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FA2F-2EAF-4899-B69C-4AC09723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User Fees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FE49D-97AD-430A-BCA5-83FE21F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Fees and charges are reviewed every year and are compared to similar municipalities as well as those in the Durham Region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updated fee amounts that were approved by council were included in the draft operating budget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Several new fees were considered but were not recommended due to the impact on the user and the acceptance of the residents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Increased user fees will be required in the future to help with the ongoing pressures facing the Township</a:t>
            </a:r>
            <a:endParaRPr lang="en-CA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E38E4-8FC4-44FA-9485-3E36B4CB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8DA1EE4B-4023-434C-A34F-FCEC6E636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Users outline">
            <a:extLst>
              <a:ext uri="{FF2B5EF4-FFF2-40B4-BE49-F238E27FC236}">
                <a16:creationId xmlns:a16="http://schemas.microsoft.com/office/drawing/2014/main" id="{9E21DD0E-2860-49C7-A380-5F1094BBE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000" y="573246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33848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FA2F-2EAF-4899-B69C-4AC09723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 / Infrastructure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FE49D-97AD-430A-BCA5-83FE21F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Township’s replacement value of assets  - $465 million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Majority of these are roads - $393 million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September 2019 SOTI report identified $190 million deficit related to roads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Special levies were introduced in 2014 to help with this deficit and to ensure the roads are kept safe and usable for our residents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Special levies are expected to continue for the foreseeable future</a:t>
            </a:r>
          </a:p>
          <a:p>
            <a:pPr marL="45720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E38E4-8FC4-44FA-9485-3E36B4CB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12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8DA1EE4B-4023-434C-A34F-FCEC6E636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phic 6" descr="Road outline">
            <a:extLst>
              <a:ext uri="{FF2B5EF4-FFF2-40B4-BE49-F238E27FC236}">
                <a16:creationId xmlns:a16="http://schemas.microsoft.com/office/drawing/2014/main" id="{8BDCDFEF-45F5-4FD5-9062-51390DC13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2963" y="5163497"/>
            <a:ext cx="914400" cy="914400"/>
          </a:xfrm>
          <a:prstGeom prst="rect">
            <a:avLst/>
          </a:prstGeom>
        </p:spPr>
      </p:pic>
      <p:pic>
        <p:nvPicPr>
          <p:cNvPr id="9" name="Graphic 8" descr="Dump truck outline">
            <a:extLst>
              <a:ext uri="{FF2B5EF4-FFF2-40B4-BE49-F238E27FC236}">
                <a16:creationId xmlns:a16="http://schemas.microsoft.com/office/drawing/2014/main" id="{895E5842-349F-455A-9949-B485BB6F4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14800" y="5163497"/>
            <a:ext cx="914400" cy="914400"/>
          </a:xfrm>
          <a:prstGeom prst="rect">
            <a:avLst/>
          </a:prstGeom>
        </p:spPr>
      </p:pic>
      <p:pic>
        <p:nvPicPr>
          <p:cNvPr id="15" name="Graphic 14" descr="Home outline">
            <a:extLst>
              <a:ext uri="{FF2B5EF4-FFF2-40B4-BE49-F238E27FC236}">
                <a16:creationId xmlns:a16="http://schemas.microsoft.com/office/drawing/2014/main" id="{207F55A1-1703-426D-A481-0AA9A0D19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79663" y="5182408"/>
            <a:ext cx="751374" cy="75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13742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FA2F-2EAF-4899-B69C-4AC09723A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Ongoing Challenges to Maintain Township Assets</a:t>
            </a:r>
            <a:endParaRPr lang="en-CA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FE49D-97AD-430A-BCA5-83FE21F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E38E4-8FC4-44FA-9485-3E36B4CB6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8DA1EE4B-4023-434C-A34F-FCEC6E636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7918F07-7862-4009-B89E-311CC1942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5846640"/>
              </p:ext>
            </p:extLst>
          </p:nvPr>
        </p:nvGraphicFramePr>
        <p:xfrm>
          <a:off x="-381000" y="1710361"/>
          <a:ext cx="5562600" cy="3733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06EF349-9B4A-4F92-ADB1-12C7F08C8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6021811"/>
              </p:ext>
            </p:extLst>
          </p:nvPr>
        </p:nvGraphicFramePr>
        <p:xfrm>
          <a:off x="4760752" y="1710361"/>
          <a:ext cx="3584895" cy="4202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11628166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865186"/>
          </a:xfrm>
        </p:spPr>
        <p:txBody>
          <a:bodyPr/>
          <a:lstStyle/>
          <a:p>
            <a:pPr algn="ctr"/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Roads and Other Infrastructure Annual Levies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D73167A3-B976-4C59-B9A6-EF0DB6FB6C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371134"/>
              </p:ext>
            </p:extLst>
          </p:nvPr>
        </p:nvGraphicFramePr>
        <p:xfrm>
          <a:off x="457200" y="1600201"/>
          <a:ext cx="8355971" cy="4419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6" name="Picture 2" descr="C:\Users\lbowers\Desktop\Graphics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721" y="5999333"/>
            <a:ext cx="2056142" cy="68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527402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8974491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79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58817"/>
            <a:ext cx="8229600" cy="1139825"/>
          </a:xfrm>
        </p:spPr>
        <p:txBody>
          <a:bodyPr anchor="ctr"/>
          <a:lstStyle/>
          <a:p>
            <a:pPr algn="ctr"/>
            <a:r>
              <a:rPr lang="en-CA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Investment in Roads for 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1475"/>
            <a:ext cx="8229600" cy="4530725"/>
          </a:xfrm>
        </p:spPr>
        <p:txBody>
          <a:bodyPr/>
          <a:lstStyle/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15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B8BF32-9451-4DBE-98C5-003573B4CCB0}"/>
              </a:ext>
            </a:extLst>
          </p:cNvPr>
          <p:cNvSpPr/>
          <p:nvPr/>
        </p:nvSpPr>
        <p:spPr>
          <a:xfrm>
            <a:off x="990306" y="2729448"/>
            <a:ext cx="7451079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Operating $4,464,700</a:t>
            </a:r>
          </a:p>
          <a:p>
            <a:pPr algn="ctr"/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Capital      $4,962,000</a:t>
            </a:r>
          </a:p>
          <a:p>
            <a:pPr algn="ctr"/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Total          $9,426,700</a:t>
            </a:r>
          </a:p>
          <a:p>
            <a:pPr algn="ctr"/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$309,100 more than 2020</a:t>
            </a:r>
          </a:p>
        </p:txBody>
      </p:sp>
    </p:spTree>
    <p:extLst>
      <p:ext uri="{BB962C8B-B14F-4D97-AF65-F5344CB8AC3E}">
        <p14:creationId xmlns:p14="http://schemas.microsoft.com/office/powerpoint/2010/main" val="3775150541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Savings and Increased Non-Tax Revenues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58200" cy="453072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Core Services and Efficiency Review Savings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Reduction in contracted grader costs - $13,800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Reduction in bank fees and charges - $15,440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Reduction in winter maintenance contracted service - $55,300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Reduction in minutes of settlement (ARB activity) - $55,000</a:t>
            </a:r>
          </a:p>
          <a:p>
            <a:pPr marL="457200" lvl="1" indent="0">
              <a:spcAft>
                <a:spcPts val="0"/>
              </a:spcAft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Non-tax Revenues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 in Canada Summer Grant - $86,600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 in burn permit revenue - $21,500</a:t>
            </a:r>
          </a:p>
          <a:p>
            <a:pPr lv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Increase in recreation user fees - $22,000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v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16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6" name="Picture 2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5970609"/>
            <a:ext cx="2056142" cy="68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559260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2021 DRAFT Operating Budget Net </a:t>
            </a:r>
            <a:b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Impact by Department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58200" cy="4530725"/>
          </a:xfrm>
        </p:spPr>
        <p:txBody>
          <a:bodyPr/>
          <a:lstStyle/>
          <a:p>
            <a:pPr marL="0" indent="0">
              <a:spcAft>
                <a:spcPts val="1000"/>
              </a:spcAft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2021 Net Operating Budget proposed - $14,698,600</a:t>
            </a:r>
          </a:p>
          <a:p>
            <a:pPr marL="0" indent="0">
              <a:spcAft>
                <a:spcPts val="1000"/>
              </a:spcAft>
              <a:buNone/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17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6" name="Picture 2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029" y="6019800"/>
            <a:ext cx="2056142" cy="68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8DF618-2B10-4285-A153-6BCBDB7326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307" y="2057280"/>
            <a:ext cx="7029386" cy="396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6460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6367D-A7B6-4809-9D3A-37E852EA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Where does the Money Come From to Pay for Services</a:t>
            </a:r>
            <a:endParaRPr lang="en-CA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524AB06-CC99-4E66-8270-495FA87080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3283294"/>
              </p:ext>
            </p:extLst>
          </p:nvPr>
        </p:nvGraphicFramePr>
        <p:xfrm>
          <a:off x="457200" y="1600200"/>
          <a:ext cx="8229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57BFB-FAB6-46B1-B465-C664355E7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18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ED82094F-928A-49F9-8041-0DBC5BC4E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 descr="Dollar outline">
            <a:extLst>
              <a:ext uri="{FF2B5EF4-FFF2-40B4-BE49-F238E27FC236}">
                <a16:creationId xmlns:a16="http://schemas.microsoft.com/office/drawing/2014/main" id="{8D8465B7-5C5E-4699-A0F3-BBFACCF125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800" y="2514600"/>
            <a:ext cx="914400" cy="914400"/>
          </a:xfrm>
          <a:prstGeom prst="rect">
            <a:avLst/>
          </a:prstGeom>
        </p:spPr>
      </p:pic>
      <p:pic>
        <p:nvPicPr>
          <p:cNvPr id="15" name="Graphic 14" descr="Coins outline">
            <a:extLst>
              <a:ext uri="{FF2B5EF4-FFF2-40B4-BE49-F238E27FC236}">
                <a16:creationId xmlns:a16="http://schemas.microsoft.com/office/drawing/2014/main" id="{E65F7BDF-E42B-4E74-B685-E1EBAB4DCC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8800" y="5257800"/>
            <a:ext cx="914400" cy="914400"/>
          </a:xfrm>
          <a:prstGeom prst="rect">
            <a:avLst/>
          </a:prstGeom>
        </p:spPr>
      </p:pic>
      <p:pic>
        <p:nvPicPr>
          <p:cNvPr id="17" name="Graphic 16" descr="Money outline">
            <a:extLst>
              <a:ext uri="{FF2B5EF4-FFF2-40B4-BE49-F238E27FC236}">
                <a16:creationId xmlns:a16="http://schemas.microsoft.com/office/drawing/2014/main" id="{B4FE1088-508C-43AF-AA24-EB0E50D601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22861" y="312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84840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sz="3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Burden by Property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86754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5279792"/>
              </p:ext>
            </p:extLst>
          </p:nvPr>
        </p:nvGraphicFramePr>
        <p:xfrm>
          <a:off x="1036237" y="1692263"/>
          <a:ext cx="7650563" cy="4556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4702315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2021 DRAFT Operating Budget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1294"/>
            <a:ext cx="8153400" cy="4063706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Monthly Increase in Total Average Residential Tax Bill</a:t>
            </a: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4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 The Region of Durham’s amount is only an estimate at this time.</a:t>
            </a:r>
          </a:p>
          <a:p>
            <a:pPr marL="0" indent="0" algn="ctr">
              <a:buNone/>
            </a:pPr>
            <a:endParaRPr lang="en-US" altLang="en-US" sz="20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altLang="en-US" sz="2000" b="1" dirty="0">
              <a:solidFill>
                <a:srgbClr val="000000"/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altLang="en-US" sz="2000" b="1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altLang="en-US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20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6" name="Picture 2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095" y="6096646"/>
            <a:ext cx="1667028" cy="55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9F4F79-28A8-4D8D-AFFD-7C63D4E2F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89" y="2032940"/>
            <a:ext cx="7444621" cy="330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95310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Taxes per month ($120.45)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B4347-6DAB-402E-B7A7-FC795F7AA4D7}" type="slidenum">
              <a:rPr lang="en-US" altLang="en-US" smtClean="0">
                <a:solidFill>
                  <a:srgbClr val="000000"/>
                </a:solidFill>
              </a:rPr>
              <a:pPr/>
              <a:t>21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pic>
        <p:nvPicPr>
          <p:cNvPr id="7" name="Picture 2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78128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982254"/>
              </p:ext>
            </p:extLst>
          </p:nvPr>
        </p:nvGraphicFramePr>
        <p:xfrm>
          <a:off x="1247775" y="1697830"/>
          <a:ext cx="6648450" cy="4280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664656"/>
              </p:ext>
            </p:extLst>
          </p:nvPr>
        </p:nvGraphicFramePr>
        <p:xfrm>
          <a:off x="494907" y="1590774"/>
          <a:ext cx="8229600" cy="4333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58621958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7814"/>
            <a:ext cx="8001000" cy="941386"/>
          </a:xfrm>
        </p:spPr>
        <p:txBody>
          <a:bodyPr/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Accomplishments in 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 numCol="2"/>
          <a:lstStyle/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COVID-19 Emergency Response - implemented Safety Plans to ensure services continued while protecting the health of the public and staff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Extended season for seasonal patios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Completed of the Township Wide Speed Limit Review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Proactively managed expenditures to ensure no deficit as a result of COVID-19 pandemic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Launched My Scugog, Our Community Engagement Site improving resident feedback and civic participation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Port Perry Waterfront Action Plan - 3 Concept Plans, substantial public consultation process, preparation of an Emerging Preferred Plan                            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Reviewed and Issued approximately 500 building permits which is a 66% increase over a typical year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Community Improvement Plan (CIP) approved for Employment Lands</a:t>
            </a:r>
          </a:p>
          <a:p>
            <a:pPr>
              <a:buFont typeface="Wingdings" panose="05000000000000000000" pitchFamily="2" charset="2"/>
              <a:buChar char="v"/>
            </a:pP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Continued to modernize technology, introduced virtual programming and virtual council meetings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Increased communications outreach through social media and mayor update videos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By-law Enforcement Patrol hours/enforcement substantially increased during the initial COVID lockdown to ensure coverage 7 days a week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Launched popular online versions of regular Library programs and activities using Facebook Live, Zoom and YouTube (143 programs have been delivered online since March 2020)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Introduced new Self-Checkout kiosk &amp; phone app to allow patrons to check out their own materials more safely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Delivered fire safety education to all schools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ZERO fire fatalities</a:t>
            </a:r>
          </a:p>
          <a:p>
            <a:pPr marL="0" indent="0">
              <a:buNone/>
            </a:pP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CA" sz="1600" dirty="0"/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C482-1BFB-47FE-BFE3-B0091170ACC9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pic>
        <p:nvPicPr>
          <p:cNvPr id="5" name="Picture 2" descr="C:\Users\lbowers\Desktop\Graphics\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853" y="6233012"/>
            <a:ext cx="1463123" cy="4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18569"/>
      </p:ext>
    </p:extLst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8980"/>
            <a:ext cx="8229600" cy="788987"/>
          </a:xfrm>
        </p:spPr>
        <p:txBody>
          <a:bodyPr/>
          <a:lstStyle/>
          <a:p>
            <a:pPr algn="ctr"/>
            <a:r>
              <a:rPr lang="en-CA" sz="3600" dirty="0">
                <a:latin typeface="Arial" panose="020B0604020202020204" pitchFamily="34" charset="0"/>
                <a:cs typeface="Arial" panose="020B0604020202020204" pitchFamily="34" charset="0"/>
              </a:rPr>
              <a:t>Coming up in 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Continuing to keep our community safe during COVID-19 and providing facilities for mass vaccination implementation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Port Perry Waterfront Action Plan Final Report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Open Streets task force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Cannabis policies and regulations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Refresh of Scugog.ca for accessibility and improved user experience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Secondary Suite policies and regulations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Port Perry Downtown Community Improvement Plan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Completion of the Active Transportation and Transportation Master Plan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New service delivery method for winter maintenance of parking lots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Conversion of tendering process to online bids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Expanding By-Law enforcement to meet needs of community for nights and weekends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Increased resources to help process the increased number of building permits for 2020 and 2021</a:t>
            </a: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Modernizing phone system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Expanding virtual services and programming 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Completion of the Roads Maintenance Modernization Review</a:t>
            </a:r>
          </a:p>
          <a:p>
            <a:pPr>
              <a:buFont typeface="Wingdings" panose="05000000000000000000" pitchFamily="2" charset="2"/>
              <a:buChar char="q"/>
            </a:pP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0C482-1BFB-47FE-BFE3-B0091170ACC9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2D881C11-C4D2-4084-BA70-561BAD889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853" y="6233012"/>
            <a:ext cx="1463123" cy="48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631490"/>
      </p:ext>
    </p:extLst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4C2D-C08D-4793-8161-59A426FAA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Future Challenges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6D51D-A6E5-49AB-B13C-D742BFE72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Annual pressures each year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Inflation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External Influences (legislative etc.)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COVID – 19 ……?</a:t>
            </a:r>
          </a:p>
          <a:p>
            <a:pPr marL="400050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Community expectation for service delivery</a:t>
            </a:r>
          </a:p>
          <a:p>
            <a:pPr marL="80010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Service Levels</a:t>
            </a:r>
          </a:p>
          <a:p>
            <a:pPr marL="80010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</a:p>
          <a:p>
            <a:pPr marL="80010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E-services</a:t>
            </a:r>
          </a:p>
          <a:p>
            <a:pPr marL="80010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Strategic Plan Deliverables</a:t>
            </a:r>
          </a:p>
          <a:p>
            <a:pPr marL="457200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Invest in foundational aspects for the Township</a:t>
            </a:r>
          </a:p>
          <a:p>
            <a:pPr marL="85725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</a:p>
          <a:p>
            <a:pPr marL="85725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pPr marL="85725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Business Processes</a:t>
            </a:r>
          </a:p>
          <a:p>
            <a:pPr marL="857250" lvl="1">
              <a:buFont typeface="Wingdings" panose="05000000000000000000" pitchFamily="2" charset="2"/>
              <a:buChar char="v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 marL="457200">
              <a:buFont typeface="Wingdings" panose="05000000000000000000" pitchFamily="2" charset="2"/>
              <a:buChar char="v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>
              <a:buFont typeface="Wingdings" panose="05000000000000000000" pitchFamily="2" charset="2"/>
              <a:buChar char="v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DF369-99B5-40FA-B7E8-997C128E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C0C482-1BFB-47FE-BFE3-B0091170ACC9}" type="slidenum">
              <a:rPr kumimoji="0" lang="en-US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Picture 2" descr="C:\Users\lbowers\Desktop\Graphics\Logo.jpg">
            <a:extLst>
              <a:ext uri="{FF2B5EF4-FFF2-40B4-BE49-F238E27FC236}">
                <a16:creationId xmlns:a16="http://schemas.microsoft.com/office/drawing/2014/main" id="{70427C91-BD66-4386-B296-08A2C96FA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978128"/>
            <a:ext cx="1996523" cy="66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122580"/>
      </p:ext>
    </p:extLst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2021 DRAFT Operating Budget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87236"/>
          </a:xfrm>
        </p:spPr>
        <p:txBody>
          <a:bodyPr/>
          <a:lstStyle/>
          <a:p>
            <a:pPr marL="457200" lvl="1" indent="0" algn="just">
              <a:buNone/>
            </a:pPr>
            <a:endParaRPr lang="en-US" sz="1800" dirty="0"/>
          </a:p>
          <a:p>
            <a:pPr lvl="1" algn="just"/>
            <a:endParaRPr lang="en-US" sz="1800" dirty="0"/>
          </a:p>
          <a:p>
            <a:pPr lvl="1" algn="just"/>
            <a:endParaRPr lang="en-US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1283B-FB69-4EB2-B2E7-D8C507E050FC}" type="slidenum">
              <a:rPr lang="en-CA" smtClean="0"/>
              <a:pPr>
                <a:defRPr/>
              </a:pPr>
              <a:t>25</a:t>
            </a:fld>
            <a:endParaRPr lang="en-CA" dirty="0"/>
          </a:p>
        </p:txBody>
      </p:sp>
      <p:pic>
        <p:nvPicPr>
          <p:cNvPr id="8" name="Picture 2" descr="TwpofScugogLogo N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087150"/>
            <a:ext cx="1752600" cy="58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6"/>
          <p:cNvSpPr txBox="1">
            <a:spLocks/>
          </p:cNvSpPr>
          <p:nvPr/>
        </p:nvSpPr>
        <p:spPr bwMode="auto">
          <a:xfrm>
            <a:off x="481717" y="1600197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457200" lvl="1" indent="0" algn="just">
              <a:buNone/>
            </a:pPr>
            <a:endParaRPr lang="en-US" sz="1800" kern="0" dirty="0"/>
          </a:p>
          <a:p>
            <a:pPr lvl="1" algn="ctr"/>
            <a:endParaRPr lang="en-US" sz="1800" kern="0" dirty="0"/>
          </a:p>
          <a:p>
            <a:pPr lvl="1" algn="ctr"/>
            <a:endParaRPr lang="en-US" sz="1800" kern="0" dirty="0"/>
          </a:p>
          <a:p>
            <a:pPr marL="457200" lvl="1" indent="0" algn="ctr">
              <a:buNone/>
            </a:pPr>
            <a:r>
              <a:rPr lang="en-US" sz="3200" kern="0" dirty="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 marL="457200" lvl="1" indent="0" algn="ctr">
              <a:buNone/>
            </a:pP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This presentation will be available on our Township Website at www.scugog.ca</a:t>
            </a:r>
          </a:p>
          <a:p>
            <a:pPr marL="457200" lvl="1" indent="0" algn="ctr">
              <a:buNone/>
            </a:pPr>
            <a:endParaRPr lang="en-US" sz="3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algn="ctr">
              <a:buNone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Terri Barton, CPA, CGA </a:t>
            </a:r>
          </a:p>
          <a:p>
            <a:pPr marL="457200" lvl="1" indent="0" algn="ctr">
              <a:buNone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Manager of Finance</a:t>
            </a:r>
          </a:p>
          <a:p>
            <a:pPr marL="457200" lvl="1" indent="0" algn="ctr">
              <a:buNone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</a:rPr>
              <a:t>tbarton@scugog.ca </a:t>
            </a:r>
          </a:p>
          <a:p>
            <a:pPr lvl="1" algn="just"/>
            <a:endParaRPr lang="en-US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987580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Level">
  <a:themeElements>
    <a:clrScheme name="Level 10">
      <a:dk1>
        <a:srgbClr val="000000"/>
      </a:dk1>
      <a:lt1>
        <a:srgbClr val="FFFFFF"/>
      </a:lt1>
      <a:dk2>
        <a:srgbClr val="869F2A"/>
      </a:dk2>
      <a:lt2>
        <a:srgbClr val="869F2A"/>
      </a:lt2>
      <a:accent1>
        <a:srgbClr val="0A50A1"/>
      </a:accent1>
      <a:accent2>
        <a:srgbClr val="0A50A1"/>
      </a:accent2>
      <a:accent3>
        <a:srgbClr val="FFFFFF"/>
      </a:accent3>
      <a:accent4>
        <a:srgbClr val="000000"/>
      </a:accent4>
      <a:accent5>
        <a:srgbClr val="AAB3CD"/>
      </a:accent5>
      <a:accent6>
        <a:srgbClr val="084891"/>
      </a:accent6>
      <a:hlink>
        <a:srgbClr val="E63100"/>
      </a:hlink>
      <a:folHlink>
        <a:srgbClr val="FFB3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869F2A"/>
        </a:dk1>
        <a:lt1>
          <a:srgbClr val="FFFFFF"/>
        </a:lt1>
        <a:dk2>
          <a:srgbClr val="000000"/>
        </a:dk2>
        <a:lt2>
          <a:srgbClr val="869F2A"/>
        </a:lt2>
        <a:accent1>
          <a:srgbClr val="0A50A1"/>
        </a:accent1>
        <a:accent2>
          <a:srgbClr val="0A50A1"/>
        </a:accent2>
        <a:accent3>
          <a:srgbClr val="AAAAAA"/>
        </a:accent3>
        <a:accent4>
          <a:srgbClr val="DADADA"/>
        </a:accent4>
        <a:accent5>
          <a:srgbClr val="AAB3CD"/>
        </a:accent5>
        <a:accent6>
          <a:srgbClr val="084891"/>
        </a:accent6>
        <a:hlink>
          <a:srgbClr val="E63100"/>
        </a:hlink>
        <a:folHlink>
          <a:srgbClr val="FFB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10">
        <a:dk1>
          <a:srgbClr val="000000"/>
        </a:dk1>
        <a:lt1>
          <a:srgbClr val="FFFFFF"/>
        </a:lt1>
        <a:dk2>
          <a:srgbClr val="869F2A"/>
        </a:dk2>
        <a:lt2>
          <a:srgbClr val="869F2A"/>
        </a:lt2>
        <a:accent1>
          <a:srgbClr val="0A50A1"/>
        </a:accent1>
        <a:accent2>
          <a:srgbClr val="0A50A1"/>
        </a:accent2>
        <a:accent3>
          <a:srgbClr val="FFFFFF"/>
        </a:accent3>
        <a:accent4>
          <a:srgbClr val="000000"/>
        </a:accent4>
        <a:accent5>
          <a:srgbClr val="AAB3CD"/>
        </a:accent5>
        <a:accent6>
          <a:srgbClr val="084891"/>
        </a:accent6>
        <a:hlink>
          <a:srgbClr val="E63100"/>
        </a:hlink>
        <a:folHlink>
          <a:srgbClr val="FFB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vel">
  <a:themeElements>
    <a:clrScheme name="Level 10">
      <a:dk1>
        <a:srgbClr val="000000"/>
      </a:dk1>
      <a:lt1>
        <a:srgbClr val="FFFFFF"/>
      </a:lt1>
      <a:dk2>
        <a:srgbClr val="869F2A"/>
      </a:dk2>
      <a:lt2>
        <a:srgbClr val="869F2A"/>
      </a:lt2>
      <a:accent1>
        <a:srgbClr val="0A50A1"/>
      </a:accent1>
      <a:accent2>
        <a:srgbClr val="0A50A1"/>
      </a:accent2>
      <a:accent3>
        <a:srgbClr val="FFFFFF"/>
      </a:accent3>
      <a:accent4>
        <a:srgbClr val="000000"/>
      </a:accent4>
      <a:accent5>
        <a:srgbClr val="AAB3CD"/>
      </a:accent5>
      <a:accent6>
        <a:srgbClr val="084891"/>
      </a:accent6>
      <a:hlink>
        <a:srgbClr val="E63100"/>
      </a:hlink>
      <a:folHlink>
        <a:srgbClr val="FFB3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869F2A"/>
        </a:dk1>
        <a:lt1>
          <a:srgbClr val="FFFFFF"/>
        </a:lt1>
        <a:dk2>
          <a:srgbClr val="000000"/>
        </a:dk2>
        <a:lt2>
          <a:srgbClr val="869F2A"/>
        </a:lt2>
        <a:accent1>
          <a:srgbClr val="0A50A1"/>
        </a:accent1>
        <a:accent2>
          <a:srgbClr val="0A50A1"/>
        </a:accent2>
        <a:accent3>
          <a:srgbClr val="AAAAAA"/>
        </a:accent3>
        <a:accent4>
          <a:srgbClr val="DADADA"/>
        </a:accent4>
        <a:accent5>
          <a:srgbClr val="AAB3CD"/>
        </a:accent5>
        <a:accent6>
          <a:srgbClr val="084891"/>
        </a:accent6>
        <a:hlink>
          <a:srgbClr val="E63100"/>
        </a:hlink>
        <a:folHlink>
          <a:srgbClr val="FFB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10">
        <a:dk1>
          <a:srgbClr val="000000"/>
        </a:dk1>
        <a:lt1>
          <a:srgbClr val="FFFFFF"/>
        </a:lt1>
        <a:dk2>
          <a:srgbClr val="869F2A"/>
        </a:dk2>
        <a:lt2>
          <a:srgbClr val="869F2A"/>
        </a:lt2>
        <a:accent1>
          <a:srgbClr val="0A50A1"/>
        </a:accent1>
        <a:accent2>
          <a:srgbClr val="0A50A1"/>
        </a:accent2>
        <a:accent3>
          <a:srgbClr val="FFFFFF"/>
        </a:accent3>
        <a:accent4>
          <a:srgbClr val="000000"/>
        </a:accent4>
        <a:accent5>
          <a:srgbClr val="AAB3CD"/>
        </a:accent5>
        <a:accent6>
          <a:srgbClr val="084891"/>
        </a:accent6>
        <a:hlink>
          <a:srgbClr val="E63100"/>
        </a:hlink>
        <a:folHlink>
          <a:srgbClr val="FFB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Level">
  <a:themeElements>
    <a:clrScheme name="Level 10">
      <a:dk1>
        <a:srgbClr val="000000"/>
      </a:dk1>
      <a:lt1>
        <a:srgbClr val="FFFFFF"/>
      </a:lt1>
      <a:dk2>
        <a:srgbClr val="869F2A"/>
      </a:dk2>
      <a:lt2>
        <a:srgbClr val="869F2A"/>
      </a:lt2>
      <a:accent1>
        <a:srgbClr val="0A50A1"/>
      </a:accent1>
      <a:accent2>
        <a:srgbClr val="0A50A1"/>
      </a:accent2>
      <a:accent3>
        <a:srgbClr val="FFFFFF"/>
      </a:accent3>
      <a:accent4>
        <a:srgbClr val="000000"/>
      </a:accent4>
      <a:accent5>
        <a:srgbClr val="AAB3CD"/>
      </a:accent5>
      <a:accent6>
        <a:srgbClr val="084891"/>
      </a:accent6>
      <a:hlink>
        <a:srgbClr val="E63100"/>
      </a:hlink>
      <a:folHlink>
        <a:srgbClr val="FFB3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869F2A"/>
        </a:dk1>
        <a:lt1>
          <a:srgbClr val="FFFFFF"/>
        </a:lt1>
        <a:dk2>
          <a:srgbClr val="000000"/>
        </a:dk2>
        <a:lt2>
          <a:srgbClr val="869F2A"/>
        </a:lt2>
        <a:accent1>
          <a:srgbClr val="0A50A1"/>
        </a:accent1>
        <a:accent2>
          <a:srgbClr val="0A50A1"/>
        </a:accent2>
        <a:accent3>
          <a:srgbClr val="AAAAAA"/>
        </a:accent3>
        <a:accent4>
          <a:srgbClr val="DADADA"/>
        </a:accent4>
        <a:accent5>
          <a:srgbClr val="AAB3CD"/>
        </a:accent5>
        <a:accent6>
          <a:srgbClr val="084891"/>
        </a:accent6>
        <a:hlink>
          <a:srgbClr val="E63100"/>
        </a:hlink>
        <a:folHlink>
          <a:srgbClr val="FFB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10">
        <a:dk1>
          <a:srgbClr val="000000"/>
        </a:dk1>
        <a:lt1>
          <a:srgbClr val="FFFFFF"/>
        </a:lt1>
        <a:dk2>
          <a:srgbClr val="869F2A"/>
        </a:dk2>
        <a:lt2>
          <a:srgbClr val="869F2A"/>
        </a:lt2>
        <a:accent1>
          <a:srgbClr val="0A50A1"/>
        </a:accent1>
        <a:accent2>
          <a:srgbClr val="0A50A1"/>
        </a:accent2>
        <a:accent3>
          <a:srgbClr val="FFFFFF"/>
        </a:accent3>
        <a:accent4>
          <a:srgbClr val="000000"/>
        </a:accent4>
        <a:accent5>
          <a:srgbClr val="AAB3CD"/>
        </a:accent5>
        <a:accent6>
          <a:srgbClr val="084891"/>
        </a:accent6>
        <a:hlink>
          <a:srgbClr val="E63100"/>
        </a:hlink>
        <a:folHlink>
          <a:srgbClr val="FFB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11746</TotalTime>
  <Words>1416</Words>
  <Application>Microsoft Office PowerPoint</Application>
  <PresentationFormat>On-screen Show (4:3)</PresentationFormat>
  <Paragraphs>297</Paragraphs>
  <Slides>25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Garamond</vt:lpstr>
      <vt:lpstr>Helvetica</vt:lpstr>
      <vt:lpstr>Times New Roman</vt:lpstr>
      <vt:lpstr>Verdana</vt:lpstr>
      <vt:lpstr>Wingdings</vt:lpstr>
      <vt:lpstr>Level</vt:lpstr>
      <vt:lpstr>1_Level</vt:lpstr>
      <vt:lpstr>2_Level</vt:lpstr>
      <vt:lpstr>PowerPoint Presentation</vt:lpstr>
      <vt:lpstr>Budget Road Map</vt:lpstr>
      <vt:lpstr>Local Services Supported by Taxes</vt:lpstr>
      <vt:lpstr>PowerPoint Presentation</vt:lpstr>
      <vt:lpstr>Total Taxes Paid by a Typical Household</vt:lpstr>
      <vt:lpstr>Distribution of Residential Tax Bill</vt:lpstr>
      <vt:lpstr>2021 DRAFT Operating Budget</vt:lpstr>
      <vt:lpstr>Significant Items Impacting 2021 Budgets</vt:lpstr>
      <vt:lpstr>COVID -19</vt:lpstr>
      <vt:lpstr>Assessment Growth</vt:lpstr>
      <vt:lpstr>User Fees</vt:lpstr>
      <vt:lpstr>Assets / Infrastructure</vt:lpstr>
      <vt:lpstr>Ongoing Challenges to Maintain Township Assets</vt:lpstr>
      <vt:lpstr>Roads and Other Infrastructure Annual Levies</vt:lpstr>
      <vt:lpstr>Investment in Roads for 2021</vt:lpstr>
      <vt:lpstr>Savings and Increased Non-Tax Revenues</vt:lpstr>
      <vt:lpstr>2021 DRAFT Operating Budget Net  Impact by Department</vt:lpstr>
      <vt:lpstr>Where does the Money Come From to Pay for Services</vt:lpstr>
      <vt:lpstr>Tax Burden by Property Class</vt:lpstr>
      <vt:lpstr>2021 DRAFT Operating Budget</vt:lpstr>
      <vt:lpstr>Taxes per month ($120.45)</vt:lpstr>
      <vt:lpstr> Accomplishments in 2020</vt:lpstr>
      <vt:lpstr>Coming up in 2021</vt:lpstr>
      <vt:lpstr>Future Challenges</vt:lpstr>
      <vt:lpstr>2021 DRAFT Operating Budget </vt:lpstr>
    </vt:vector>
  </TitlesOfParts>
  <Company>Town of Caledon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GTCMA PHASE 2 STUDY</dc:title>
  <dc:creator>Brian Johnston</dc:creator>
  <cp:lastModifiedBy>Brianne Smith</cp:lastModifiedBy>
  <cp:revision>604</cp:revision>
  <cp:lastPrinted>2021-02-07T19:12:16Z</cp:lastPrinted>
  <dcterms:created xsi:type="dcterms:W3CDTF">2012-11-05T13:38:55Z</dcterms:created>
  <dcterms:modified xsi:type="dcterms:W3CDTF">2021-02-09T17:17:53Z</dcterms:modified>
</cp:coreProperties>
</file>